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15" r:id="rId1"/>
  </p:sldMasterIdLst>
  <p:sldIdLst>
    <p:sldId id="266" r:id="rId2"/>
    <p:sldId id="257" r:id="rId3"/>
    <p:sldId id="265" r:id="rId4"/>
    <p:sldId id="258" r:id="rId5"/>
    <p:sldId id="259" r:id="rId6"/>
    <p:sldId id="267" r:id="rId7"/>
    <p:sldId id="278" r:id="rId8"/>
    <p:sldId id="260" r:id="rId9"/>
    <p:sldId id="262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63" r:id="rId19"/>
    <p:sldId id="26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ADA8"/>
    <a:srgbClr val="8284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91" autoAdjust="0"/>
  </p:normalViewPr>
  <p:slideViewPr>
    <p:cSldViewPr snapToGrid="0">
      <p:cViewPr varScale="1">
        <p:scale>
          <a:sx n="114" d="100"/>
          <a:sy n="114" d="100"/>
        </p:scale>
        <p:origin x="4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3.4745378643566943E-2"/>
          <c:w val="0.69915866827921025"/>
          <c:h val="0.965254772396408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Обсяг</c:v>
                </c:pt>
              </c:strCache>
            </c:strRef>
          </c:tx>
          <c:dPt>
            <c:idx val="0"/>
            <c:bubble3D val="0"/>
            <c:explosion val="6"/>
            <c:spPr>
              <a:gradFill rotWithShape="1">
                <a:gsLst>
                  <a:gs pos="0">
                    <a:schemeClr val="accent1"/>
                  </a:gs>
                  <a:gs pos="90000">
                    <a:schemeClr val="accent1">
                      <a:shade val="100000"/>
                      <a:satMod val="105000"/>
                    </a:schemeClr>
                  </a:gs>
                  <a:gs pos="100000">
                    <a:schemeClr val="accent1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9FE-4735-97CD-627090EB9542}"/>
              </c:ext>
            </c:extLst>
          </c:dPt>
          <c:dPt>
            <c:idx val="1"/>
            <c:bubble3D val="0"/>
            <c:explosion val="8"/>
            <c:spPr>
              <a:gradFill rotWithShape="1">
                <a:gsLst>
                  <a:gs pos="0">
                    <a:schemeClr val="accent2"/>
                  </a:gs>
                  <a:gs pos="90000">
                    <a:schemeClr val="accent2">
                      <a:shade val="100000"/>
                      <a:satMod val="105000"/>
                    </a:schemeClr>
                  </a:gs>
                  <a:gs pos="100000">
                    <a:schemeClr val="accent2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D9FE-4735-97CD-627090EB9542}"/>
              </c:ext>
            </c:extLst>
          </c:dPt>
          <c:dPt>
            <c:idx val="2"/>
            <c:bubble3D val="0"/>
            <c:explosion val="7"/>
            <c:spPr>
              <a:gradFill rotWithShape="1">
                <a:gsLst>
                  <a:gs pos="0">
                    <a:schemeClr val="accent3"/>
                  </a:gs>
                  <a:gs pos="90000">
                    <a:schemeClr val="accent3">
                      <a:shade val="100000"/>
                      <a:satMod val="105000"/>
                    </a:schemeClr>
                  </a:gs>
                  <a:gs pos="100000">
                    <a:schemeClr val="accent3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9FE-4735-97CD-627090EB954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02D8D9CA-2B56-4F49-A859-AEFCF0F2AC9D}" type="CATEGORYNAME">
                      <a:rPr lang="ru-RU"/>
                      <a:pPr/>
                      <a:t>[ІМ’Я КАТЕГОРІЇ]</a:t>
                    </a:fld>
                    <a:r>
                      <a:rPr lang="ru-RU"/>
                      <a:t>; </a:t>
                    </a:r>
                  </a:p>
                  <a:p>
                    <a:fld id="{6B57CDF8-008C-4528-B920-4A39686A0D85}" type="VALUE">
                      <a:rPr lang="ru-RU"/>
                      <a:pPr/>
                      <a:t>[ЗНАЧЕННЯ]</a:t>
                    </a:fld>
                    <a:r>
                      <a:rPr lang="ru-RU"/>
                      <a:t> тис. грн.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9FE-4735-97CD-627090EB954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7F379D2B-2878-4814-B0F3-197DBF0B1A14}" type="CATEGORYNAME">
                      <a:rPr lang="ru-RU"/>
                      <a:pPr/>
                      <a:t>[ІМ’Я КАТЕГОРІЇ]</a:t>
                    </a:fld>
                    <a:r>
                      <a:rPr lang="ru-RU"/>
                      <a:t>; </a:t>
                    </a:r>
                    <a:fld id="{DEA46944-1837-4343-A5D5-10C4E74E9DEA}" type="VALUE">
                      <a:rPr lang="ru-RU"/>
                      <a:pPr/>
                      <a:t>[ЗНАЧЕННЯ]</a:t>
                    </a:fld>
                    <a:r>
                      <a:rPr lang="ru-RU"/>
                      <a:t> тис. грн.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539876671340298"/>
                      <c:h val="0.3094777206522471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D9FE-4735-97CD-627090EB9542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B2D22EF8-47E2-4261-9C04-F077EEBA65DC}" type="CATEGORYNAME">
                      <a:rPr lang="ru-RU"/>
                      <a:pPr/>
                      <a:t>[ІМ’Я КАТЕГОРІЇ]</a:t>
                    </a:fld>
                    <a:r>
                      <a:rPr lang="ru-RU"/>
                      <a:t>; </a:t>
                    </a:r>
                  </a:p>
                  <a:p>
                    <a:fld id="{36FF0A90-9C31-43E0-9493-EE6BE3764614}" type="VALUE">
                      <a:rPr lang="ru-RU"/>
                      <a:pPr/>
                      <a:t>[ЗНАЧЕННЯ]</a:t>
                    </a:fld>
                    <a:r>
                      <a:rPr lang="ru-RU"/>
                      <a:t> тис. грн.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9FE-4735-97CD-627090EB95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Sitka Heading" panose="02000505000000020004" pitchFamily="2" charset="0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Загальний фонд (власні находження)</c:v>
                </c:pt>
                <c:pt idx="1">
                  <c:v>Спеціальний фонд (власні надходження)</c:v>
                </c:pt>
                <c:pt idx="2">
                  <c:v>Міжбюджетні трансферти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44761.3</c:v>
                </c:pt>
                <c:pt idx="1">
                  <c:v>2016.7</c:v>
                </c:pt>
                <c:pt idx="2">
                  <c:v>30384.1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FE-4735-97CD-627090EB954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Sitka Heading" panose="02000505000000020004" pitchFamily="2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Sitka Heading" panose="02000505000000020004" pitchFamily="2" charset="0"/>
        </a:defRPr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4998576566818043E-2"/>
          <c:y val="5.4481228669535038E-2"/>
          <c:w val="0.86393402213612192"/>
          <c:h val="0.837753365654365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Сума</c:v>
                </c:pt>
              </c:strCache>
            </c:strRef>
          </c:tx>
          <c:explosion val="27"/>
          <c:dPt>
            <c:idx val="0"/>
            <c:bubble3D val="0"/>
            <c:spPr>
              <a:gradFill rotWithShape="1">
                <a:gsLst>
                  <a:gs pos="0">
                    <a:schemeClr val="accent1"/>
                  </a:gs>
                  <a:gs pos="90000">
                    <a:schemeClr val="accent1">
                      <a:shade val="100000"/>
                      <a:satMod val="105000"/>
                    </a:schemeClr>
                  </a:gs>
                  <a:gs pos="100000">
                    <a:schemeClr val="accent1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9378-46A1-B4C1-E134AA5E4B16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/>
                  </a:gs>
                  <a:gs pos="90000">
                    <a:schemeClr val="accent2">
                      <a:shade val="100000"/>
                      <a:satMod val="105000"/>
                    </a:schemeClr>
                  </a:gs>
                  <a:gs pos="100000">
                    <a:schemeClr val="accent2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378-46A1-B4C1-E134AA5E4B16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/>
                  </a:gs>
                  <a:gs pos="90000">
                    <a:schemeClr val="accent3">
                      <a:shade val="100000"/>
                      <a:satMod val="105000"/>
                    </a:schemeClr>
                  </a:gs>
                  <a:gs pos="100000">
                    <a:schemeClr val="accent3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9378-46A1-B4C1-E134AA5E4B16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/>
                  </a:gs>
                  <a:gs pos="90000">
                    <a:schemeClr val="accent4">
                      <a:shade val="100000"/>
                      <a:satMod val="105000"/>
                    </a:schemeClr>
                  </a:gs>
                  <a:gs pos="100000">
                    <a:schemeClr val="accent4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378-46A1-B4C1-E134AA5E4B16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/>
                  </a:gs>
                  <a:gs pos="90000">
                    <a:schemeClr val="accent5">
                      <a:shade val="100000"/>
                      <a:satMod val="105000"/>
                    </a:schemeClr>
                  </a:gs>
                  <a:gs pos="100000">
                    <a:schemeClr val="accent5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9378-46A1-B4C1-E134AA5E4B16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/>
                  </a:gs>
                  <a:gs pos="90000">
                    <a:schemeClr val="accent6">
                      <a:shade val="100000"/>
                      <a:satMod val="105000"/>
                    </a:schemeClr>
                  </a:gs>
                  <a:gs pos="100000">
                    <a:schemeClr val="accent6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378-46A1-B4C1-E134AA5E4B16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</a:schemeClr>
                  </a:gs>
                  <a:gs pos="90000">
                    <a:schemeClr val="accent1">
                      <a:lumMod val="60000"/>
                      <a:shade val="100000"/>
                      <a:satMod val="105000"/>
                    </a:schemeClr>
                  </a:gs>
                  <a:gs pos="100000">
                    <a:schemeClr val="accent1">
                      <a:lumMod val="6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9378-46A1-B4C1-E134AA5E4B16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</a:schemeClr>
                  </a:gs>
                  <a:gs pos="90000">
                    <a:schemeClr val="accent2">
                      <a:lumMod val="60000"/>
                      <a:shade val="100000"/>
                      <a:satMod val="105000"/>
                    </a:schemeClr>
                  </a:gs>
                  <a:gs pos="100000">
                    <a:schemeClr val="accent2">
                      <a:lumMod val="6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378-46A1-B4C1-E134AA5E4B16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</a:schemeClr>
                  </a:gs>
                  <a:gs pos="90000">
                    <a:schemeClr val="accent3">
                      <a:lumMod val="60000"/>
                      <a:shade val="100000"/>
                      <a:satMod val="105000"/>
                    </a:schemeClr>
                  </a:gs>
                  <a:gs pos="100000">
                    <a:schemeClr val="accent3">
                      <a:lumMod val="6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9378-46A1-B4C1-E134AA5E4B16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</a:schemeClr>
                  </a:gs>
                  <a:gs pos="90000">
                    <a:schemeClr val="accent4">
                      <a:lumMod val="60000"/>
                      <a:shade val="100000"/>
                      <a:satMod val="105000"/>
                    </a:schemeClr>
                  </a:gs>
                  <a:gs pos="100000">
                    <a:schemeClr val="accent4">
                      <a:lumMod val="6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9378-46A1-B4C1-E134AA5E4B16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</a:schemeClr>
                  </a:gs>
                  <a:gs pos="90000">
                    <a:schemeClr val="accent5">
                      <a:lumMod val="60000"/>
                      <a:shade val="100000"/>
                      <a:satMod val="105000"/>
                    </a:schemeClr>
                  </a:gs>
                  <a:gs pos="100000">
                    <a:schemeClr val="accent5">
                      <a:lumMod val="6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A-9378-46A1-B4C1-E134AA5E4B16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</a:schemeClr>
                  </a:gs>
                  <a:gs pos="90000">
                    <a:schemeClr val="accent6">
                      <a:lumMod val="60000"/>
                      <a:shade val="100000"/>
                      <a:satMod val="105000"/>
                    </a:schemeClr>
                  </a:gs>
                  <a:gs pos="100000">
                    <a:schemeClr val="accent6">
                      <a:lumMod val="6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9378-46A1-B4C1-E134AA5E4B16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</a:schemeClr>
                  </a:gs>
                  <a:gs pos="90000">
                    <a:schemeClr val="accent1">
                      <a:lumMod val="80000"/>
                      <a:lumOff val="20000"/>
                      <a:shade val="100000"/>
                      <a:satMod val="105000"/>
                    </a:schemeClr>
                  </a:gs>
                  <a:gs pos="100000">
                    <a:schemeClr val="accent1">
                      <a:lumMod val="80000"/>
                      <a:lumOff val="2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3D28-4108-B618-5EE60112BBE4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</a:schemeClr>
                  </a:gs>
                  <a:gs pos="90000">
                    <a:schemeClr val="accent2">
                      <a:lumMod val="80000"/>
                      <a:lumOff val="20000"/>
                      <a:shade val="100000"/>
                      <a:satMod val="105000"/>
                    </a:schemeClr>
                  </a:gs>
                  <a:gs pos="100000">
                    <a:schemeClr val="accent2">
                      <a:lumMod val="80000"/>
                      <a:lumOff val="2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E8D1-4484-BC63-FF034B3B834B}"/>
              </c:ext>
            </c:extLst>
          </c:dPt>
          <c:dPt>
            <c:idx val="14"/>
            <c:bubble3D val="0"/>
            <c:spPr>
              <a:gradFill rotWithShape="1">
                <a:gsLst>
                  <a:gs pos="0">
                    <a:schemeClr val="accent3">
                      <a:lumMod val="80000"/>
                      <a:lumOff val="20000"/>
                    </a:schemeClr>
                  </a:gs>
                  <a:gs pos="90000">
                    <a:schemeClr val="accent3">
                      <a:lumMod val="80000"/>
                      <a:lumOff val="20000"/>
                      <a:shade val="100000"/>
                      <a:satMod val="105000"/>
                    </a:schemeClr>
                  </a:gs>
                  <a:gs pos="100000">
                    <a:schemeClr val="accent3">
                      <a:lumMod val="80000"/>
                      <a:lumOff val="2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E8D1-4484-BC63-FF034B3B834B}"/>
              </c:ext>
            </c:extLst>
          </c:dPt>
          <c:dLbls>
            <c:dLbl>
              <c:idx val="1"/>
              <c:layout>
                <c:manualLayout>
                  <c:x val="1.6351905664569708E-2"/>
                  <c:y val="6.2396513523452664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78-46A1-B4C1-E134AA5E4B16}"/>
                </c:ext>
              </c:extLst>
            </c:dLbl>
            <c:dLbl>
              <c:idx val="2"/>
              <c:layout>
                <c:manualLayout>
                  <c:x val="7.7906928300629089E-4"/>
                  <c:y val="-0.1031139709716431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78-46A1-B4C1-E134AA5E4B16}"/>
                </c:ext>
              </c:extLst>
            </c:dLbl>
            <c:dLbl>
              <c:idx val="6"/>
              <c:layout>
                <c:manualLayout>
                  <c:x val="8.2445839045565877E-2"/>
                  <c:y val="-0.25038840414035779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378-46A1-B4C1-E134AA5E4B16}"/>
                </c:ext>
              </c:extLst>
            </c:dLbl>
            <c:dLbl>
              <c:idx val="7"/>
              <c:layout>
                <c:manualLayout>
                  <c:x val="0.22785363635101169"/>
                  <c:y val="2.669569431516012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236772486772487"/>
                      <c:h val="0.105694153560755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9378-46A1-B4C1-E134AA5E4B16}"/>
                </c:ext>
              </c:extLst>
            </c:dLbl>
            <c:dLbl>
              <c:idx val="8"/>
              <c:layout>
                <c:manualLayout>
                  <c:x val="6.3932980599647263E-2"/>
                  <c:y val="9.351894439817512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085537918871252"/>
                      <c:h val="0.1042706890197399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9378-46A1-B4C1-E134AA5E4B16}"/>
                </c:ext>
              </c:extLst>
            </c:dLbl>
            <c:dLbl>
              <c:idx val="9"/>
              <c:layout>
                <c:manualLayout>
                  <c:x val="-0.10707632900054159"/>
                  <c:y val="0.12502230679448886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378-46A1-B4C1-E134AA5E4B16}"/>
                </c:ext>
              </c:extLst>
            </c:dLbl>
            <c:dLbl>
              <c:idx val="10"/>
              <c:layout>
                <c:manualLayout>
                  <c:x val="-9.369488536155203E-2"/>
                  <c:y val="5.7117035996519877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620811287477954"/>
                      <c:h val="7.282397328362791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9378-46A1-B4C1-E134AA5E4B16}"/>
                </c:ext>
              </c:extLst>
            </c:dLbl>
            <c:dLbl>
              <c:idx val="11"/>
              <c:layout>
                <c:manualLayout>
                  <c:x val="-9.3269851685206018E-2"/>
                  <c:y val="1.580771968869358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378-46A1-B4C1-E134AA5E4B16}"/>
                </c:ext>
              </c:extLst>
            </c:dLbl>
            <c:dLbl>
              <c:idx val="12"/>
              <c:layout>
                <c:manualLayout>
                  <c:x val="-7.0614089905428487E-2"/>
                  <c:y val="-0.1195062079352935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229497354497354"/>
                      <c:h val="0.1387186351699651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9-3D28-4108-B618-5EE60112BBE4}"/>
                </c:ext>
              </c:extLst>
            </c:dLbl>
            <c:dLbl>
              <c:idx val="13"/>
              <c:layout>
                <c:manualLayout>
                  <c:x val="-7.6731814773153356E-2"/>
                  <c:y val="-0.17559576192575876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E8D1-4484-BC63-FF034B3B834B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Sitka Heading" panose="02000505000000020004" pitchFamily="2" charset="0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Лист1!$A$2:$A$16</c:f>
              <c:strCache>
                <c:ptCount val="15"/>
                <c:pt idx="0">
                  <c:v>Податок та збір  на доходи фізичних осіб</c:v>
                </c:pt>
                <c:pt idx="1">
                  <c:v>Податок на прибуток підприємств</c:v>
                </c:pt>
                <c:pt idx="2">
                  <c:v>Рентана плата</c:v>
                </c:pt>
                <c:pt idx="3">
                  <c:v>Податок на майно, відмінне від земельної ділянки</c:v>
                </c:pt>
                <c:pt idx="4">
                  <c:v>Акцизний податок</c:v>
                </c:pt>
                <c:pt idx="5">
                  <c:v>Плата на землю</c:v>
                </c:pt>
                <c:pt idx="6">
                  <c:v>Єдиний податок</c:v>
                </c:pt>
                <c:pt idx="7">
                  <c:v>Плата за надання адміністративних послуг</c:v>
                </c:pt>
                <c:pt idx="8">
                  <c:v>Адміністративні штрафи та інші санкції</c:v>
                </c:pt>
                <c:pt idx="9">
                  <c:v>Транспортний податок з юридичних осіб</c:v>
                </c:pt>
                <c:pt idx="10">
                  <c:v>Інші надходження</c:v>
                </c:pt>
                <c:pt idx="11">
                  <c:v>Екологічний податок</c:v>
                </c:pt>
                <c:pt idx="12">
                  <c:v>Грошові стягнення за шкоду, заподіяну порушенням законодавства про охорону НПС</c:v>
                </c:pt>
                <c:pt idx="13">
                  <c:v>Власні надходження бюджетних установ</c:v>
                </c:pt>
                <c:pt idx="14">
                  <c:v>Міжбюджетні трансферти</c:v>
                </c:pt>
              </c:strCache>
            </c:strRef>
          </c:cat>
          <c:val>
            <c:numRef>
              <c:f>Лист1!$B$2:$B$16</c:f>
              <c:numCache>
                <c:formatCode>#\ ##0.0</c:formatCode>
                <c:ptCount val="15"/>
                <c:pt idx="0">
                  <c:v>25838.7</c:v>
                </c:pt>
                <c:pt idx="1">
                  <c:v>4.3</c:v>
                </c:pt>
                <c:pt idx="2">
                  <c:v>360.2</c:v>
                </c:pt>
                <c:pt idx="3">
                  <c:v>1519.4</c:v>
                </c:pt>
                <c:pt idx="4">
                  <c:v>179</c:v>
                </c:pt>
                <c:pt idx="5">
                  <c:v>10448.9</c:v>
                </c:pt>
                <c:pt idx="6">
                  <c:v>5537.3</c:v>
                </c:pt>
                <c:pt idx="7">
                  <c:v>615.29999999999995</c:v>
                </c:pt>
                <c:pt idx="8">
                  <c:v>121.4</c:v>
                </c:pt>
                <c:pt idx="9">
                  <c:v>23.4</c:v>
                </c:pt>
                <c:pt idx="10">
                  <c:v>113.4</c:v>
                </c:pt>
                <c:pt idx="11">
                  <c:v>46.8</c:v>
                </c:pt>
                <c:pt idx="12">
                  <c:v>0.5</c:v>
                </c:pt>
                <c:pt idx="13">
                  <c:v>1969.4</c:v>
                </c:pt>
                <c:pt idx="14">
                  <c:v>30384.1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378-46A1-B4C1-E134AA5E4B1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Sitka Heading" panose="02000505000000020004" pitchFamily="2" charset="0"/>
        </a:defRPr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5695783456129734E-2"/>
          <c:y val="2.8839934249511919E-2"/>
          <c:w val="0.69752675173693446"/>
          <c:h val="0.90700000572096418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Екологічний податок</c:v>
                </c:pt>
              </c:strCache>
            </c:strRef>
          </c:tx>
          <c:spPr>
            <a:gradFill rotWithShape="1">
              <a:gsLst>
                <a:gs pos="0">
                  <a:schemeClr val="accent1"/>
                </a:gs>
                <a:gs pos="90000">
                  <a:schemeClr val="accent1">
                    <a:shade val="100000"/>
                    <a:satMod val="105000"/>
                  </a:schemeClr>
                </a:gs>
                <a:gs pos="100000">
                  <a:schemeClr val="accent1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28.635999999999999</c:v>
                </c:pt>
                <c:pt idx="1">
                  <c:v>37.585999999999999</c:v>
                </c:pt>
                <c:pt idx="2">
                  <c:v>46.8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E1-482E-9DB9-F31311F898D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Кошти від продажу землі</c:v>
                </c:pt>
              </c:strCache>
            </c:strRef>
          </c:tx>
          <c:spPr>
            <a:gradFill rotWithShape="1">
              <a:gsLst>
                <a:gs pos="0">
                  <a:schemeClr val="accent2"/>
                </a:gs>
                <a:gs pos="90000">
                  <a:schemeClr val="accent2">
                    <a:shade val="100000"/>
                    <a:satMod val="105000"/>
                  </a:schemeClr>
                </a:gs>
                <a:gs pos="100000">
                  <a:schemeClr val="accent2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</c:strCache>
            </c:strRef>
          </c:cat>
          <c:val>
            <c:numRef>
              <c:f>Лист1!$C$2:$C$4</c:f>
              <c:numCache>
                <c:formatCode>#,##0.00</c:formatCode>
                <c:ptCount val="3"/>
                <c:pt idx="0">
                  <c:v>513.76700000000005</c:v>
                </c:pt>
                <c:pt idx="1">
                  <c:v>221.62899999999999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E1-482E-9DB9-F31311F898D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Власні надходження</c:v>
                </c:pt>
              </c:strCache>
            </c:strRef>
          </c:tx>
          <c:spPr>
            <a:gradFill rotWithShape="1">
              <a:gsLst>
                <a:gs pos="0">
                  <a:schemeClr val="accent3"/>
                </a:gs>
                <a:gs pos="90000">
                  <a:schemeClr val="accent3">
                    <a:shade val="100000"/>
                    <a:satMod val="105000"/>
                  </a:schemeClr>
                </a:gs>
                <a:gs pos="100000">
                  <a:schemeClr val="accent3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6.4117735914897556E-3"/>
                  <c:y val="-3.0468748125692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90-4D93-A2C0-2DA692964D96}"/>
                </c:ext>
              </c:extLst>
            </c:dLbl>
            <c:dLbl>
              <c:idx val="1"/>
              <c:layout>
                <c:manualLayout>
                  <c:x val="8.9764830280856956E-3"/>
                  <c:y val="-1.6406248990757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3E0-46FE-800B-EB964AC5F9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</c:strCache>
            </c:strRef>
          </c:cat>
          <c:val>
            <c:numRef>
              <c:f>Лист1!$D$2:$D$4</c:f>
              <c:numCache>
                <c:formatCode>#,##0.00</c:formatCode>
                <c:ptCount val="3"/>
                <c:pt idx="0">
                  <c:v>1291.3019999999999</c:v>
                </c:pt>
                <c:pt idx="1">
                  <c:v>399.62400000000002</c:v>
                </c:pt>
                <c:pt idx="2">
                  <c:v>1969.4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E1-482E-9DB9-F31311F898D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Грошові стягнення за шкоду, заподіяну порушенням законодавтва</c:v>
                </c:pt>
              </c:strCache>
            </c:strRef>
          </c:tx>
          <c:spPr>
            <a:gradFill rotWithShape="1">
              <a:gsLst>
                <a:gs pos="0">
                  <a:schemeClr val="accent4"/>
                </a:gs>
                <a:gs pos="90000">
                  <a:schemeClr val="accent4">
                    <a:shade val="100000"/>
                    <a:satMod val="105000"/>
                  </a:schemeClr>
                </a:gs>
                <a:gs pos="100000">
                  <a:schemeClr val="accent4">
                    <a:shade val="80000"/>
                    <a:satMod val="12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1.025883774638376E-2"/>
                  <c:y val="-2.578124841404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E7F-47C2-9303-F2C248948637}"/>
                </c:ext>
              </c:extLst>
            </c:dLbl>
            <c:dLbl>
              <c:idx val="1"/>
              <c:layout>
                <c:manualLayout>
                  <c:x val="1.025883774638376E-2"/>
                  <c:y val="-2.8124998269869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7F-47C2-9303-F2C248948637}"/>
                </c:ext>
              </c:extLst>
            </c:dLbl>
            <c:dLbl>
              <c:idx val="2"/>
              <c:layout>
                <c:manualLayout>
                  <c:x val="7.2158079602672237E-3"/>
                  <c:y val="-1.820992541304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9C-41E1-9136-55E0D25793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рік</c:v>
                </c:pt>
                <c:pt idx="1">
                  <c:v>2022 рік</c:v>
                </c:pt>
                <c:pt idx="2">
                  <c:v>2023 рік</c:v>
                </c:pt>
              </c:strCache>
            </c:strRef>
          </c:cat>
          <c:val>
            <c:numRef>
              <c:f>Лист1!$E$2:$E$4</c:f>
              <c:numCache>
                <c:formatCode>#,##0.00</c:formatCode>
                <c:ptCount val="3"/>
                <c:pt idx="0">
                  <c:v>4.0469999999999997</c:v>
                </c:pt>
                <c:pt idx="1">
                  <c:v>5.6390000000000002</c:v>
                </c:pt>
                <c:pt idx="2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9C-41E1-9136-55E0D25793E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27365648"/>
        <c:axId val="527364992"/>
        <c:axId val="0"/>
      </c:bar3DChart>
      <c:catAx>
        <c:axId val="5273656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527364992"/>
        <c:crosses val="autoZero"/>
        <c:auto val="1"/>
        <c:lblAlgn val="ctr"/>
        <c:lblOffset val="100"/>
        <c:noMultiLvlLbl val="0"/>
      </c:catAx>
      <c:valAx>
        <c:axId val="52736499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out"/>
        <c:minorTickMark val="none"/>
        <c:tickLblPos val="nextTo"/>
        <c:crossAx val="527365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786239018550377"/>
          <c:y val="0.12577250067774634"/>
          <c:w val="0.1821376098144962"/>
          <c:h val="0.678875577786258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uk-UA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69045406721292"/>
          <c:y val="2.2730083631762956E-2"/>
          <c:w val="0.59324334853059169"/>
          <c:h val="0.95706345647116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2022рік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Sitka Heading" panose="02000505000000020004" pitchFamily="2" charset="0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Лист1!$A$2:$A$15</c:f>
              <c:strCache>
                <c:ptCount val="14"/>
                <c:pt idx="0">
                  <c:v>Інший малий бізнес </c:v>
                </c:pt>
                <c:pt idx="1">
                  <c:v>ФОП Сірко Т. </c:v>
                </c:pt>
                <c:pt idx="2">
                  <c:v>ФОП Паранич В. </c:v>
                </c:pt>
                <c:pt idx="3">
                  <c:v>ТОВ "Традекс" </c:v>
                </c:pt>
                <c:pt idx="4">
                  <c:v>ТОВ "Спецтранс Сірко"</c:v>
                </c:pt>
                <c:pt idx="5">
                  <c:v>ТОВ "Родан"</c:v>
                </c:pt>
                <c:pt idx="6">
                  <c:v>ТОВ "КПК - Агроінвест" </c:v>
                </c:pt>
                <c:pt idx="7">
                  <c:v>ТОВ "Газапарат"</c:v>
                </c:pt>
                <c:pt idx="8">
                  <c:v>ПП "Транспак" </c:v>
                </c:pt>
                <c:pt idx="9">
                  <c:v>ПАФ  "Батько і син" </c:v>
                </c:pt>
                <c:pt idx="10">
                  <c:v>МПП "Обрій" </c:v>
                </c:pt>
                <c:pt idx="11">
                  <c:v>Бюджетні установи </c:v>
                </c:pt>
                <c:pt idx="12">
                  <c:v>АТ "Укрзалізниця" </c:v>
                </c:pt>
                <c:pt idx="13">
                  <c:v>АТ "Кохавинська ПФ" </c:v>
                </c:pt>
              </c:strCache>
            </c:strRef>
          </c:cat>
          <c:val>
            <c:numRef>
              <c:f>Лист1!$B$2:$B$15</c:f>
              <c:numCache>
                <c:formatCode>#\ ##0.0\ _₴</c:formatCode>
                <c:ptCount val="14"/>
                <c:pt idx="0">
                  <c:v>10799.1</c:v>
                </c:pt>
                <c:pt idx="1">
                  <c:v>442.1</c:v>
                </c:pt>
                <c:pt idx="2">
                  <c:v>621.79999999999995</c:v>
                </c:pt>
                <c:pt idx="3">
                  <c:v>657.2</c:v>
                </c:pt>
                <c:pt idx="4">
                  <c:v>172.5</c:v>
                </c:pt>
                <c:pt idx="5">
                  <c:v>310</c:v>
                </c:pt>
                <c:pt idx="6">
                  <c:v>4293.1000000000004</c:v>
                </c:pt>
                <c:pt idx="7">
                  <c:v>424</c:v>
                </c:pt>
                <c:pt idx="8">
                  <c:v>708.3</c:v>
                </c:pt>
                <c:pt idx="9">
                  <c:v>658.2</c:v>
                </c:pt>
                <c:pt idx="10">
                  <c:v>464.2</c:v>
                </c:pt>
                <c:pt idx="11">
                  <c:v>4330.1000000000004</c:v>
                </c:pt>
                <c:pt idx="12">
                  <c:v>474.2</c:v>
                </c:pt>
                <c:pt idx="13">
                  <c:v>10347.9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B7-4014-B01A-AF6C3C57805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рік</c:v>
                </c:pt>
              </c:strCache>
            </c:strRef>
          </c:tx>
          <c:spPr>
            <a:gradFill flip="none" rotWithShape="1">
              <a:gsLst>
                <a:gs pos="0">
                  <a:schemeClr val="accent2"/>
                </a:gs>
                <a:gs pos="75000">
                  <a:schemeClr val="accent2">
                    <a:lumMod val="60000"/>
                    <a:lumOff val="40000"/>
                  </a:schemeClr>
                </a:gs>
                <a:gs pos="51000">
                  <a:schemeClr val="accent2">
                    <a:alpha val="75000"/>
                  </a:schemeClr>
                </a:gs>
                <a:gs pos="100000">
                  <a:schemeClr val="accent2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Sitka Heading" panose="02000505000000020004" pitchFamily="2" charset="0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Лист1!$A$2:$A$15</c:f>
              <c:strCache>
                <c:ptCount val="14"/>
                <c:pt idx="0">
                  <c:v>Інший малий бізнес </c:v>
                </c:pt>
                <c:pt idx="1">
                  <c:v>ФОП Сірко Т. </c:v>
                </c:pt>
                <c:pt idx="2">
                  <c:v>ФОП Паранич В. </c:v>
                </c:pt>
                <c:pt idx="3">
                  <c:v>ТОВ "Традекс" </c:v>
                </c:pt>
                <c:pt idx="4">
                  <c:v>ТОВ "Спецтранс Сірко"</c:v>
                </c:pt>
                <c:pt idx="5">
                  <c:v>ТОВ "Родан"</c:v>
                </c:pt>
                <c:pt idx="6">
                  <c:v>ТОВ "КПК - Агроінвест" </c:v>
                </c:pt>
                <c:pt idx="7">
                  <c:v>ТОВ "Газапарат"</c:v>
                </c:pt>
                <c:pt idx="8">
                  <c:v>ПП "Транспак" </c:v>
                </c:pt>
                <c:pt idx="9">
                  <c:v>ПАФ  "Батько і син" </c:v>
                </c:pt>
                <c:pt idx="10">
                  <c:v>МПП "Обрій" </c:v>
                </c:pt>
                <c:pt idx="11">
                  <c:v>Бюджетні установи </c:v>
                </c:pt>
                <c:pt idx="12">
                  <c:v>АТ "Укрзалізниця" </c:v>
                </c:pt>
                <c:pt idx="13">
                  <c:v>АТ "Кохавинська ПФ" </c:v>
                </c:pt>
              </c:strCache>
            </c:strRef>
          </c:cat>
          <c:val>
            <c:numRef>
              <c:f>Лист1!$C$2:$C$15</c:f>
              <c:numCache>
                <c:formatCode>General</c:formatCode>
                <c:ptCount val="14"/>
                <c:pt idx="0">
                  <c:v>8264.2999999999993</c:v>
                </c:pt>
                <c:pt idx="1">
                  <c:v>413.4</c:v>
                </c:pt>
                <c:pt idx="2">
                  <c:v>540.29999999999995</c:v>
                </c:pt>
                <c:pt idx="3">
                  <c:v>878.2</c:v>
                </c:pt>
                <c:pt idx="4">
                  <c:v>364</c:v>
                </c:pt>
                <c:pt idx="5">
                  <c:v>364</c:v>
                </c:pt>
                <c:pt idx="6">
                  <c:v>6394.9</c:v>
                </c:pt>
                <c:pt idx="7">
                  <c:v>518.6</c:v>
                </c:pt>
                <c:pt idx="8">
                  <c:v>3290.6</c:v>
                </c:pt>
                <c:pt idx="9">
                  <c:v>1099.9000000000001</c:v>
                </c:pt>
                <c:pt idx="10">
                  <c:v>923.5</c:v>
                </c:pt>
                <c:pt idx="11">
                  <c:v>5131.8</c:v>
                </c:pt>
                <c:pt idx="12">
                  <c:v>522.1</c:v>
                </c:pt>
                <c:pt idx="13">
                  <c:v>16055.7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64-4968-ADFD-95BFD6AA17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6"/>
        <c:overlap val="-58"/>
        <c:axId val="401698720"/>
        <c:axId val="401698360"/>
      </c:barChart>
      <c:valAx>
        <c:axId val="401698360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99000">
                    <a:schemeClr val="tx1">
                      <a:lumMod val="25000"/>
                      <a:lumOff val="75000"/>
                    </a:schemeClr>
                  </a:gs>
                  <a:gs pos="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\ ##0.0\ _₴" sourceLinked="1"/>
        <c:majorTickMark val="none"/>
        <c:minorTickMark val="none"/>
        <c:tickLblPos val="nextTo"/>
        <c:crossAx val="401698720"/>
        <c:crosses val="autoZero"/>
        <c:crossBetween val="between"/>
      </c:valAx>
      <c:catAx>
        <c:axId val="4016987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Sitka Heading" panose="02000505000000020004" pitchFamily="2" charset="0"/>
                <a:ea typeface="+mn-ea"/>
                <a:cs typeface="+mn-cs"/>
              </a:defRPr>
            </a:pPr>
            <a:endParaRPr lang="uk-UA"/>
          </a:p>
        </c:txPr>
        <c:crossAx val="4016983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Sitka Heading" panose="02000505000000020004" pitchFamily="2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Sitka Heading" panose="02000505000000020004" pitchFamily="2" charset="0"/>
        </a:defRPr>
      </a:pPr>
      <a:endParaRPr lang="uk-UA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250304234565743"/>
          <c:y val="3.7673651989639748E-2"/>
          <c:w val="0.63530854615978871"/>
          <c:h val="0.9065063064432697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рік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plosion val="6"/>
            <c:extLst>
              <c:ext xmlns:c16="http://schemas.microsoft.com/office/drawing/2014/chart" uri="{C3380CC4-5D6E-409C-BE32-E72D297353CC}">
                <c16:uniqueId val="{00000003-EE62-45A5-BB30-2BAA007588A5}"/>
              </c:ext>
            </c:extLst>
          </c:dPt>
          <c:dPt>
            <c:idx val="1"/>
            <c:invertIfNegative val="0"/>
            <c:bubble3D val="0"/>
            <c:explosion val="15"/>
            <c:extLst>
              <c:ext xmlns:c16="http://schemas.microsoft.com/office/drawing/2014/chart" uri="{C3380CC4-5D6E-409C-BE32-E72D297353CC}">
                <c16:uniqueId val="{00000001-EE62-45A5-BB30-2BAA007588A5}"/>
              </c:ext>
            </c:extLst>
          </c:dPt>
          <c:dPt>
            <c:idx val="2"/>
            <c:invertIfNegative val="0"/>
            <c:bubble3D val="0"/>
            <c:explosion val="5"/>
            <c:extLst>
              <c:ext xmlns:c16="http://schemas.microsoft.com/office/drawing/2014/chart" uri="{C3380CC4-5D6E-409C-BE32-E72D297353CC}">
                <c16:uniqueId val="{00000009-EE62-45A5-BB30-2BAA007588A5}"/>
              </c:ext>
            </c:extLst>
          </c:dPt>
          <c:dPt>
            <c:idx val="3"/>
            <c:invertIfNegative val="0"/>
            <c:bubble3D val="0"/>
            <c:explosion val="2"/>
            <c:extLst>
              <c:ext xmlns:c16="http://schemas.microsoft.com/office/drawing/2014/chart" uri="{C3380CC4-5D6E-409C-BE32-E72D297353CC}">
                <c16:uniqueId val="{00000008-EE62-45A5-BB30-2BAA007588A5}"/>
              </c:ext>
            </c:extLst>
          </c:dPt>
          <c:dPt>
            <c:idx val="4"/>
            <c:invertIfNegative val="0"/>
            <c:bubble3D val="0"/>
            <c:explosion val="4"/>
            <c:extLst>
              <c:ext xmlns:c16="http://schemas.microsoft.com/office/drawing/2014/chart" uri="{C3380CC4-5D6E-409C-BE32-E72D297353CC}">
                <c16:uniqueId val="{00000007-EE62-45A5-BB30-2BAA007588A5}"/>
              </c:ext>
            </c:extLst>
          </c:dPt>
          <c:dPt>
            <c:idx val="6"/>
            <c:invertIfNegative val="0"/>
            <c:bubble3D val="0"/>
            <c:explosion val="2"/>
            <c:extLst>
              <c:ext xmlns:c16="http://schemas.microsoft.com/office/drawing/2014/chart" uri="{C3380CC4-5D6E-409C-BE32-E72D297353CC}">
                <c16:uniqueId val="{00000006-EE62-45A5-BB30-2BAA007588A5}"/>
              </c:ext>
            </c:extLst>
          </c:dPt>
          <c:dPt>
            <c:idx val="7"/>
            <c:invertIfNegative val="0"/>
            <c:bubble3D val="0"/>
            <c:explosion val="4"/>
            <c:extLst>
              <c:ext xmlns:c16="http://schemas.microsoft.com/office/drawing/2014/chart" uri="{C3380CC4-5D6E-409C-BE32-E72D297353CC}">
                <c16:uniqueId val="{00000005-EE62-45A5-BB30-2BAA007588A5}"/>
              </c:ext>
            </c:extLst>
          </c:dPt>
          <c:dPt>
            <c:idx val="9"/>
            <c:invertIfNegative val="0"/>
            <c:bubble3D val="0"/>
            <c:explosion val="3"/>
            <c:extLst>
              <c:ext xmlns:c16="http://schemas.microsoft.com/office/drawing/2014/chart" uri="{C3380CC4-5D6E-409C-BE32-E72D297353CC}">
                <c16:uniqueId val="{00000004-EE62-45A5-BB30-2BAA007588A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Sitka Heading" panose="02000505000000020004" pitchFamily="2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здоров'я </c:v>
                </c:pt>
                <c:pt idx="3">
                  <c:v>Соціальний захист</c:v>
                </c:pt>
                <c:pt idx="4">
                  <c:v>Культура і мистецтво </c:v>
                </c:pt>
                <c:pt idx="5">
                  <c:v>Фізична культура і спорт </c:v>
                </c:pt>
                <c:pt idx="6">
                  <c:v>Житлово-комунальне господарство </c:v>
                </c:pt>
                <c:pt idx="7">
                  <c:v>Економічна діяльність </c:v>
                </c:pt>
                <c:pt idx="8">
                  <c:v>Інша діяльність -</c:v>
                </c:pt>
                <c:pt idx="9">
                  <c:v>Міжбюджетні трансферти </c:v>
                </c:pt>
              </c:strCache>
            </c:strRef>
          </c:cat>
          <c:val>
            <c:numRef>
              <c:f>Лист1!$B$2:$B$11</c:f>
              <c:numCache>
                <c:formatCode>#\ ##0.0</c:formatCode>
                <c:ptCount val="10"/>
                <c:pt idx="0">
                  <c:v>7542.7</c:v>
                </c:pt>
                <c:pt idx="1">
                  <c:v>37412.199999999997</c:v>
                </c:pt>
                <c:pt idx="2">
                  <c:v>1704.8</c:v>
                </c:pt>
                <c:pt idx="3">
                  <c:v>1715.7</c:v>
                </c:pt>
                <c:pt idx="4">
                  <c:v>2751.3</c:v>
                </c:pt>
                <c:pt idx="5">
                  <c:v>30</c:v>
                </c:pt>
                <c:pt idx="6">
                  <c:v>2316</c:v>
                </c:pt>
                <c:pt idx="7">
                  <c:v>4540.8</c:v>
                </c:pt>
                <c:pt idx="8">
                  <c:v>625.9</c:v>
                </c:pt>
                <c:pt idx="9">
                  <c:v>2039.2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62-45A5-BB30-2BAA007588A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рік</c:v>
                </c:pt>
              </c:strCache>
            </c:strRef>
          </c:tx>
          <c:spPr>
            <a:gradFill flip="none" rotWithShape="1">
              <a:gsLst>
                <a:gs pos="0">
                  <a:schemeClr val="accent3"/>
                </a:gs>
                <a:gs pos="75000">
                  <a:schemeClr val="accent3">
                    <a:lumMod val="60000"/>
                    <a:lumOff val="40000"/>
                  </a:schemeClr>
                </a:gs>
                <a:gs pos="51000">
                  <a:schemeClr val="accent3">
                    <a:alpha val="75000"/>
                  </a:schemeClr>
                </a:gs>
                <a:gs pos="100000">
                  <a:schemeClr val="accent3">
                    <a:lumMod val="20000"/>
                    <a:lumOff val="80000"/>
                    <a:alpha val="1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Sitka Heading" panose="02000505000000020004" pitchFamily="2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здоров'я </c:v>
                </c:pt>
                <c:pt idx="3">
                  <c:v>Соціальний захист</c:v>
                </c:pt>
                <c:pt idx="4">
                  <c:v>Культура і мистецтво </c:v>
                </c:pt>
                <c:pt idx="5">
                  <c:v>Фізична культура і спорт </c:v>
                </c:pt>
                <c:pt idx="6">
                  <c:v>Житлово-комунальне господарство </c:v>
                </c:pt>
                <c:pt idx="7">
                  <c:v>Економічна діяльність </c:v>
                </c:pt>
                <c:pt idx="8">
                  <c:v>Інша діяльність -</c:v>
                </c:pt>
                <c:pt idx="9">
                  <c:v>Міжбюджетні трансферти </c:v>
                </c:pt>
              </c:strCache>
            </c:strRef>
          </c:cat>
          <c:val>
            <c:numRef>
              <c:f>Лист1!$C$2:$C$11</c:f>
              <c:numCache>
                <c:formatCode>#\ ##0.0</c:formatCode>
                <c:ptCount val="10"/>
                <c:pt idx="0">
                  <c:v>9566.2999999999993</c:v>
                </c:pt>
                <c:pt idx="1">
                  <c:v>42534.8</c:v>
                </c:pt>
                <c:pt idx="2">
                  <c:v>1359.2</c:v>
                </c:pt>
                <c:pt idx="3">
                  <c:v>3052.2</c:v>
                </c:pt>
                <c:pt idx="4">
                  <c:v>2819.7</c:v>
                </c:pt>
                <c:pt idx="5">
                  <c:v>186.1</c:v>
                </c:pt>
                <c:pt idx="6">
                  <c:v>3111</c:v>
                </c:pt>
                <c:pt idx="7">
                  <c:v>7100.1</c:v>
                </c:pt>
                <c:pt idx="8">
                  <c:v>606.6</c:v>
                </c:pt>
                <c:pt idx="9">
                  <c:v>4552.8999999999996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93F-4766-9DB1-A2AD4F67B18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40"/>
        <c:axId val="519043952"/>
        <c:axId val="519041072"/>
      </c:barChart>
      <c:catAx>
        <c:axId val="519043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Sitka Heading" panose="02000505000000020004" pitchFamily="2" charset="0"/>
                <a:ea typeface="+mn-ea"/>
                <a:cs typeface="+mn-cs"/>
              </a:defRPr>
            </a:pPr>
            <a:endParaRPr lang="uk-UA"/>
          </a:p>
        </c:txPr>
        <c:crossAx val="519041072"/>
        <c:crosses val="autoZero"/>
        <c:auto val="1"/>
        <c:lblAlgn val="ctr"/>
        <c:lblOffset val="100"/>
        <c:noMultiLvlLbl val="0"/>
      </c:catAx>
      <c:valAx>
        <c:axId val="51904107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99000">
                    <a:schemeClr val="tx1">
                      <a:lumMod val="25000"/>
                      <a:lumOff val="75000"/>
                    </a:schemeClr>
                  </a:gs>
                  <a:gs pos="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\ 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Sitka Heading" panose="02000505000000020004" pitchFamily="2" charset="0"/>
                <a:ea typeface="+mn-ea"/>
                <a:cs typeface="+mn-cs"/>
              </a:defRPr>
            </a:pPr>
            <a:endParaRPr lang="uk-UA"/>
          </a:p>
        </c:txPr>
        <c:crossAx val="519043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Sitka Heading" panose="02000505000000020004" pitchFamily="2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Sitka Heading" panose="02000505000000020004" pitchFamily="2" charset="0"/>
        </a:defRPr>
      </a:pPr>
      <a:endParaRPr lang="uk-UA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3207802369841441E-2"/>
          <c:y val="5.8692533693519608E-2"/>
          <c:w val="0.90593207976949708"/>
          <c:h val="0.890440603772096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6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BE4-4562-9CFA-87DFEC3E33B6}"/>
              </c:ext>
            </c:extLst>
          </c:dPt>
          <c:dPt>
            <c:idx val="1"/>
            <c:bubble3D val="0"/>
            <c:explosion val="5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124-439E-8603-7FB36AEF1162}"/>
              </c:ext>
            </c:extLst>
          </c:dPt>
          <c:dPt>
            <c:idx val="2"/>
            <c:bubble3D val="0"/>
            <c:explosion val="5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2124-439E-8603-7FB36AEF1162}"/>
              </c:ext>
            </c:extLst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BE4-4562-9CFA-87DFEC3E33B6}"/>
              </c:ext>
            </c:extLst>
          </c:dPt>
          <c:dPt>
            <c:idx val="4"/>
            <c:bubble3D val="0"/>
            <c:explosion val="9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124-439E-8603-7FB36AEF1162}"/>
              </c:ext>
            </c:extLst>
          </c:dPt>
          <c:dPt>
            <c:idx val="5"/>
            <c:bubble3D val="0"/>
            <c:explosion val="2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2124-439E-8603-7FB36AEF1162}"/>
              </c:ext>
            </c:extLst>
          </c:dPt>
          <c:dPt>
            <c:idx val="6"/>
            <c:bubble3D val="0"/>
            <c:explosion val="6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124-439E-8603-7FB36AEF116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7B0A-4848-BC3C-933C4A1296A2}"/>
              </c:ext>
            </c:extLst>
          </c:dPt>
          <c:dLbls>
            <c:dLbl>
              <c:idx val="0"/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1-DBE4-4562-9CFA-87DFEC3E33B6}"/>
                </c:ext>
              </c:extLst>
            </c:dLbl>
            <c:dLbl>
              <c:idx val="1"/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5-2124-439E-8603-7FB36AEF1162}"/>
                </c:ext>
              </c:extLst>
            </c:dLbl>
            <c:dLbl>
              <c:idx val="2"/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4-2124-439E-8603-7FB36AEF1162}"/>
                </c:ext>
              </c:extLst>
            </c:dLbl>
            <c:dLbl>
              <c:idx val="3"/>
              <c:layout>
                <c:manualLayout>
                  <c:x val="-5.8924263590621917E-2"/>
                  <c:y val="-1.760776010805588E-2"/>
                </c:manualLayout>
              </c:layout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7-DBE4-4562-9CFA-87DFEC3E33B6}"/>
                </c:ext>
              </c:extLst>
            </c:dLbl>
            <c:dLbl>
              <c:idx val="4"/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3-2124-439E-8603-7FB36AEF1162}"/>
                </c:ext>
              </c:extLst>
            </c:dLbl>
            <c:dLbl>
              <c:idx val="5"/>
              <c:layout>
                <c:manualLayout>
                  <c:x val="-5.2377123191663939E-2"/>
                  <c:y val="4.4997609165031698E-2"/>
                </c:manualLayout>
              </c:layout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2-2124-439E-8603-7FB36AEF1162}"/>
                </c:ext>
              </c:extLst>
            </c:dLbl>
            <c:dLbl>
              <c:idx val="6"/>
              <c:layout>
                <c:manualLayout>
                  <c:x val="-9.9298296050862864E-2"/>
                  <c:y val="4.3041191375247707E-2"/>
                </c:manualLayout>
              </c:layout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1-2124-439E-8603-7FB36AEF1162}"/>
                </c:ext>
              </c:extLst>
            </c:dLbl>
            <c:dLbl>
              <c:idx val="7"/>
              <c:layout>
                <c:manualLayout>
                  <c:x val="-0.12112209738072283"/>
                  <c:y val="1.5651342318271894E-2"/>
                </c:manualLayout>
              </c:layout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F-7B0A-4848-BC3C-933C4A1296A2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A5B592"/>
                </a:solidFill>
                <a:round/>
              </a:ln>
              <a:effectLst>
                <a:outerShdw blurRad="50800" dist="38100" dir="2700000" algn="tl" rotWithShape="0">
                  <a:srgbClr val="A5B592">
                    <a:lumMod val="75000"/>
                    <a:alpha val="40000"/>
                  </a:srgbClr>
                </a:outerShdw>
              </a:effectLst>
            </c:sp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solidFill>
                    <a:schemeClr val="lt1">
                      <a:alpha val="90000"/>
                    </a:schemeClr>
                  </a:solidFill>
                  <a:ln w="12700" cap="flat" cmpd="sng" algn="ctr">
                    <a:solidFill>
                      <a:schemeClr val="accent1"/>
                    </a:solidFill>
                    <a:round/>
                  </a:ln>
                </c15:spPr>
              </c:ext>
            </c:extLst>
          </c:dLbls>
          <c:cat>
            <c:strRef>
              <c:f>Лист1!$A$2:$A$9</c:f>
              <c:strCache>
                <c:ptCount val="8"/>
                <c:pt idx="0">
                  <c:v>Оплата праці з нарахуванням</c:v>
                </c:pt>
                <c:pt idx="1">
                  <c:v>Продукти харчування</c:v>
                </c:pt>
                <c:pt idx="2">
                  <c:v>Оплата комунальних послуг та енергоносіїв</c:v>
                </c:pt>
                <c:pt idx="3">
                  <c:v>Інші виплати населенню</c:v>
                </c:pt>
                <c:pt idx="4">
                  <c:v>Капітальні видатки</c:v>
                </c:pt>
                <c:pt idx="5">
                  <c:v>Предмети, матеріали, обладнання та інвентар</c:v>
                </c:pt>
                <c:pt idx="6">
                  <c:v>Інші видатки</c:v>
                </c:pt>
                <c:pt idx="7">
                  <c:v>Поточні трансферти</c:v>
                </c:pt>
              </c:strCache>
            </c:strRef>
          </c:cat>
          <c:val>
            <c:numRef>
              <c:f>Лист1!$B$2:$B$9</c:f>
              <c:numCache>
                <c:formatCode>#\ ##0.0</c:formatCode>
                <c:ptCount val="8"/>
                <c:pt idx="0">
                  <c:v>43448.2</c:v>
                </c:pt>
                <c:pt idx="1">
                  <c:v>2187.8000000000002</c:v>
                </c:pt>
                <c:pt idx="2">
                  <c:v>3541.3</c:v>
                </c:pt>
                <c:pt idx="3">
                  <c:v>1049.5999999999999</c:v>
                </c:pt>
                <c:pt idx="4">
                  <c:v>9772.7999999999993</c:v>
                </c:pt>
                <c:pt idx="5">
                  <c:v>4453.3</c:v>
                </c:pt>
                <c:pt idx="6">
                  <c:v>4438.3</c:v>
                </c:pt>
                <c:pt idx="7">
                  <c:v>5997.6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24-439E-8603-7FB36AEF116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uk-UA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226907680093139E-3"/>
          <c:y val="5.6547311379580169E-2"/>
          <c:w val="0.96561425694384162"/>
          <c:h val="0.763101804906548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Сума</c:v>
                </c:pt>
              </c:strCache>
            </c:strRef>
          </c:tx>
          <c:explosion val="1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C5EB-4075-9E3A-B2DCA9780CDB}"/>
              </c:ext>
            </c:extLst>
          </c:dPt>
          <c:dPt>
            <c:idx val="1"/>
            <c:bubble3D val="0"/>
            <c:explosion val="2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5EB-4075-9E3A-B2DCA9780CDB}"/>
              </c:ext>
            </c:extLst>
          </c:dPt>
          <c:dPt>
            <c:idx val="2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C5EB-4075-9E3A-B2DCA9780CDB}"/>
              </c:ext>
            </c:extLst>
          </c:dPt>
          <c:dPt>
            <c:idx val="3"/>
            <c:bubble3D val="0"/>
            <c:explosion val="2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C81-4FFA-8AE9-B9D725FBC079}"/>
              </c:ext>
            </c:extLst>
          </c:dPt>
          <c:dLbls>
            <c:dLbl>
              <c:idx val="0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tx1"/>
                        </a:solidFill>
                        <a:effectLst/>
                        <a:latin typeface="Sitka Heading" panose="02000505000000020004" pitchFamily="2" charset="0"/>
                        <a:ea typeface="+mn-ea"/>
                        <a:cs typeface="+mn-cs"/>
                      </a:defRPr>
                    </a:pPr>
                    <a:fld id="{6ED3BB92-5A74-40D5-9491-38E200D415BD}" type="VALUE">
                      <a:rPr lang="uk-UA" smtClean="0"/>
                      <a:pPr>
                        <a:defRPr>
                          <a:solidFill>
                            <a:schemeClr val="tx1"/>
                          </a:solidFill>
                          <a:latin typeface="Sitka Heading" panose="02000505000000020004" pitchFamily="2" charset="0"/>
                        </a:defRPr>
                      </a:pPr>
                      <a:t>[ЗНАЧЕННЯ]</a:t>
                    </a:fld>
                    <a:r>
                      <a:rPr lang="uk-UA"/>
                      <a:t> тис. грн.</a:t>
                    </a:r>
                    <a:r>
                      <a:rPr lang="uk-UA" baseline="0"/>
                      <a:t>; </a:t>
                    </a:r>
                    <a:fld id="{AFAFA6FF-FF88-4F1A-8521-B46F1B76DB14}" type="PERCENTAGE">
                      <a:rPr lang="uk-UA" baseline="0"/>
                      <a:pPr>
                        <a:defRPr>
                          <a:solidFill>
                            <a:schemeClr val="tx1"/>
                          </a:solidFill>
                          <a:latin typeface="Sitka Heading" panose="02000505000000020004" pitchFamily="2" charset="0"/>
                        </a:defRPr>
                      </a:pPr>
                      <a:t>[ВІДСОТОК]</a:t>
                    </a:fld>
                    <a:endParaRPr lang="uk-UA" baseline="0"/>
                  </a:p>
                </c:rich>
              </c:tx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Sitka Heading" panose="02000505000000020004" pitchFamily="2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C5EB-4075-9E3A-B2DCA9780CDB}"/>
                </c:ext>
              </c:extLst>
            </c:dLbl>
            <c:dLbl>
              <c:idx val="1"/>
              <c:layout>
                <c:manualLayout>
                  <c:x val="-7.9418086200072791E-2"/>
                  <c:y val="4.6815985640351353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tx1"/>
                        </a:solidFill>
                        <a:effectLst/>
                        <a:latin typeface="Sitka Heading" panose="02000505000000020004" pitchFamily="2" charset="0"/>
                        <a:ea typeface="+mn-ea"/>
                        <a:cs typeface="+mn-cs"/>
                      </a:defRPr>
                    </a:pPr>
                    <a:fld id="{EC7C749E-EA07-4960-BC52-6DC0D2E15510}" type="VALUE">
                      <a:rPr lang="uk-UA" smtClean="0"/>
                      <a:pPr>
                        <a:defRPr>
                          <a:solidFill>
                            <a:schemeClr val="tx1"/>
                          </a:solidFill>
                          <a:latin typeface="Sitka Heading" panose="02000505000000020004" pitchFamily="2" charset="0"/>
                        </a:defRPr>
                      </a:pPr>
                      <a:t>[ЗНАЧЕННЯ]</a:t>
                    </a:fld>
                    <a:r>
                      <a:rPr lang="uk-UA" dirty="0"/>
                      <a:t> тис. грн.</a:t>
                    </a:r>
                    <a:r>
                      <a:rPr lang="uk-UA" baseline="0" dirty="0"/>
                      <a:t>; </a:t>
                    </a:r>
                    <a:fld id="{F5380B5F-3816-4DF9-8B70-F759B5E0DAAE}" type="PERCENTAGE">
                      <a:rPr lang="uk-UA" baseline="0"/>
                      <a:pPr>
                        <a:defRPr>
                          <a:solidFill>
                            <a:schemeClr val="tx1"/>
                          </a:solidFill>
                          <a:latin typeface="Sitka Heading" panose="02000505000000020004" pitchFamily="2" charset="0"/>
                        </a:defRPr>
                      </a:pPr>
                      <a:t>[ВІДСОТОК]</a:t>
                    </a:fld>
                    <a:endParaRPr lang="uk-UA" baseline="0" dirty="0"/>
                  </a:p>
                </c:rich>
              </c:tx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Sitka Heading" panose="02000505000000020004" pitchFamily="2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5EB-4075-9E3A-B2DCA9780CDB}"/>
                </c:ext>
              </c:extLst>
            </c:dLbl>
            <c:dLbl>
              <c:idx val="2"/>
              <c:layout>
                <c:manualLayout>
                  <c:x val="6.674879534430736E-2"/>
                  <c:y val="-9.356373559790139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tx1"/>
                        </a:solidFill>
                        <a:effectLst/>
                        <a:latin typeface="Sitka Heading" panose="02000505000000020004" pitchFamily="2" charset="0"/>
                        <a:ea typeface="+mn-ea"/>
                        <a:cs typeface="+mn-cs"/>
                      </a:defRPr>
                    </a:pPr>
                    <a:fld id="{EC18EECE-7A0B-4CC5-A558-11DB0B5B26EB}" type="VALUE">
                      <a:rPr lang="uk-UA" smtClean="0"/>
                      <a:pPr>
                        <a:defRPr>
                          <a:solidFill>
                            <a:schemeClr val="tx1"/>
                          </a:solidFill>
                          <a:latin typeface="Sitka Heading" panose="02000505000000020004" pitchFamily="2" charset="0"/>
                        </a:defRPr>
                      </a:pPr>
                      <a:t>[ЗНАЧЕННЯ]</a:t>
                    </a:fld>
                    <a:r>
                      <a:rPr lang="uk-UA" dirty="0"/>
                      <a:t> тис. грн.</a:t>
                    </a:r>
                    <a:r>
                      <a:rPr lang="uk-UA" baseline="0" dirty="0"/>
                      <a:t>; </a:t>
                    </a:r>
                    <a:fld id="{96A499AF-F18C-4CAF-8E95-FE6DDA42EA2F}" type="PERCENTAGE">
                      <a:rPr lang="uk-UA" baseline="0"/>
                      <a:pPr>
                        <a:defRPr>
                          <a:solidFill>
                            <a:schemeClr val="tx1"/>
                          </a:solidFill>
                          <a:latin typeface="Sitka Heading" panose="02000505000000020004" pitchFamily="2" charset="0"/>
                        </a:defRPr>
                      </a:pPr>
                      <a:t>[ВІДСОТОК]</a:t>
                    </a:fld>
                    <a:endParaRPr lang="uk-UA" baseline="0" dirty="0"/>
                  </a:p>
                </c:rich>
              </c:tx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Sitka Heading" panose="02000505000000020004" pitchFamily="2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17183793309671"/>
                      <c:h val="8.589827292241067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C5EB-4075-9E3A-B2DCA9780CDB}"/>
                </c:ext>
              </c:extLst>
            </c:dLbl>
            <c:dLbl>
              <c:idx val="3"/>
              <c:layout>
                <c:manualLayout>
                  <c:x val="0.14361104452866125"/>
                  <c:y val="-2.8657181909132333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tx1"/>
                        </a:solidFill>
                        <a:effectLst/>
                        <a:latin typeface="Sitka Heading" panose="02000505000000020004" pitchFamily="2" charset="0"/>
                        <a:ea typeface="+mn-ea"/>
                        <a:cs typeface="+mn-cs"/>
                      </a:defRPr>
                    </a:pPr>
                    <a:fld id="{C8549F26-7B73-431B-A918-770A9EC80F16}" type="VALUE">
                      <a:rPr lang="uk-UA" smtClean="0"/>
                      <a:pPr>
                        <a:defRPr>
                          <a:solidFill>
                            <a:schemeClr val="tx1"/>
                          </a:solidFill>
                          <a:latin typeface="Sitka Heading" panose="02000505000000020004" pitchFamily="2" charset="0"/>
                        </a:defRPr>
                      </a:pPr>
                      <a:t>[ЗНАЧЕННЯ]</a:t>
                    </a:fld>
                    <a:r>
                      <a:rPr lang="uk-UA"/>
                      <a:t> тис. грн.</a:t>
                    </a:r>
                    <a:r>
                      <a:rPr lang="uk-UA" baseline="0"/>
                      <a:t>; </a:t>
                    </a:r>
                    <a:fld id="{58CE88D8-D8B5-4F01-82DF-1D37E6697E6E}" type="PERCENTAGE">
                      <a:rPr lang="uk-UA" baseline="0"/>
                      <a:pPr>
                        <a:defRPr>
                          <a:solidFill>
                            <a:schemeClr val="tx1"/>
                          </a:solidFill>
                          <a:latin typeface="Sitka Heading" panose="02000505000000020004" pitchFamily="2" charset="0"/>
                        </a:defRPr>
                      </a:pPr>
                      <a:t>[ВІДСОТОК]</a:t>
                    </a:fld>
                    <a:endParaRPr lang="uk-UA" baseline="0"/>
                  </a:p>
                </c:rich>
              </c:tx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Sitka Heading" panose="02000505000000020004" pitchFamily="2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22690768009314"/>
                      <c:h val="9.0352769269546565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C81-4FFA-8AE9-B9D725FBC079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A5B592"/>
                </a:solidFill>
                <a:round/>
              </a:ln>
              <a:effectLst>
                <a:outerShdw blurRad="50800" dist="38100" dir="2700000" algn="tl" rotWithShape="0">
                  <a:srgbClr val="A5B592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effectLst/>
                    <a:latin typeface="Sitka Heading" panose="02000505000000020004" pitchFamily="2" charset="0"/>
                    <a:ea typeface="+mn-ea"/>
                    <a:cs typeface="+mn-cs"/>
                  </a:defRPr>
                </a:pPr>
                <a:endParaRPr lang="uk-UA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Заробітна плата з нарахуваннями</c:v>
                </c:pt>
                <c:pt idx="1">
                  <c:v>Оплата комунальних послуг та енергоносіїв</c:v>
                </c:pt>
                <c:pt idx="2">
                  <c:v>Капітальні видатки</c:v>
                </c:pt>
                <c:pt idx="3">
                  <c:v>Інші видатки 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8229.5</c:v>
                </c:pt>
                <c:pt idx="1">
                  <c:v>229.6</c:v>
                </c:pt>
                <c:pt idx="2">
                  <c:v>152.69999999999999</c:v>
                </c:pt>
                <c:pt idx="3">
                  <c:v>954.5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5EB-4075-9E3A-B2DCA9780CD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4412292863325808E-2"/>
          <c:y val="0.787687592462888"/>
          <c:w val="0.68890633747241692"/>
          <c:h val="0.197560935003308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9771639439628125E-2"/>
          <c:y val="5.2389409231450482E-2"/>
          <c:w val="0.95022836056037185"/>
          <c:h val="0.6984157271135461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1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5B20-4332-AB64-7330AF2B63A1}"/>
              </c:ext>
            </c:extLst>
          </c:dPt>
          <c:dPt>
            <c:idx val="1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B20-4332-AB64-7330AF2B63A1}"/>
              </c:ext>
            </c:extLst>
          </c:dPt>
          <c:dPt>
            <c:idx val="2"/>
            <c:bubble3D val="0"/>
            <c:explosion val="12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5B20-4332-AB64-7330AF2B63A1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21C8-4BDC-990C-A772CBA1C66B}"/>
              </c:ext>
            </c:extLst>
          </c:dPt>
          <c:dPt>
            <c:idx val="4"/>
            <c:bubble3D val="0"/>
            <c:explosion val="10"/>
            <c:spPr>
              <a:solidFill>
                <a:schemeClr val="accent3">
                  <a:lumMod val="6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51E8-4211-B77F-013C59C1D872}"/>
              </c:ext>
            </c:extLst>
          </c:dPt>
          <c:dLbls>
            <c:dLbl>
              <c:idx val="0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tx1"/>
                        </a:solidFill>
                        <a:effectLst/>
                        <a:latin typeface="Sitka Heading" panose="02000505000000020004" pitchFamily="2" charset="0"/>
                        <a:ea typeface="+mn-ea"/>
                        <a:cs typeface="+mn-cs"/>
                      </a:defRPr>
                    </a:pPr>
                    <a:fld id="{AFDB2485-5376-476E-9591-DC0299E579D0}" type="VALUE">
                      <a:rPr lang="ru-RU" smtClean="0"/>
                      <a:pPr>
                        <a:defRPr/>
                      </a:pPr>
                      <a:t>[ЗНАЧЕННЯ]</a:t>
                    </a:fld>
                    <a:r>
                      <a:rPr lang="ru-RU"/>
                      <a:t> тис.</a:t>
                    </a:r>
                    <a:r>
                      <a:rPr lang="ru-RU" baseline="0"/>
                      <a:t> грн.; </a:t>
                    </a:r>
                    <a:fld id="{90106193-808C-40D2-AE9E-4C0209C497CE}" type="PERCENTAGE">
                      <a:rPr lang="ru-RU" baseline="0"/>
                      <a:pPr>
                        <a:defRPr/>
                      </a:pPr>
                      <a:t>[ВІДСОТОК]</a:t>
                    </a:fld>
                    <a:endParaRPr lang="ru-RU" baseline="0"/>
                  </a:p>
                </c:rich>
              </c:tx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Sitka Heading" panose="02000505000000020004" pitchFamily="2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5B20-4332-AB64-7330AF2B63A1}"/>
                </c:ext>
              </c:extLst>
            </c:dLbl>
            <c:dLbl>
              <c:idx val="1"/>
              <c:layout>
                <c:manualLayout>
                  <c:x val="6.065188052242482E-3"/>
                  <c:y val="5.1176052582751097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tx1"/>
                        </a:solidFill>
                        <a:effectLst/>
                        <a:latin typeface="Sitka Heading" panose="02000505000000020004" pitchFamily="2" charset="0"/>
                        <a:ea typeface="+mn-ea"/>
                        <a:cs typeface="+mn-cs"/>
                      </a:defRPr>
                    </a:pPr>
                    <a:fld id="{61CEDC82-7546-40C3-9F05-2382FE1AB311}" type="VALUE">
                      <a:rPr lang="ru-RU" smtClean="0"/>
                      <a:pPr>
                        <a:defRPr/>
                      </a:pPr>
                      <a:t>[ЗНАЧЕННЯ]</a:t>
                    </a:fld>
                    <a:r>
                      <a:rPr lang="ru-RU"/>
                      <a:t> тис. грн.</a:t>
                    </a:r>
                    <a:r>
                      <a:rPr lang="ru-RU" baseline="0"/>
                      <a:t>; </a:t>
                    </a:r>
                    <a:fld id="{41D29051-DC1D-46AB-AC5B-E187F419A460}" type="PERCENTAGE">
                      <a:rPr lang="ru-RU" baseline="0"/>
                      <a:pPr>
                        <a:defRPr/>
                      </a:pPr>
                      <a:t>[ВІДСОТОК]</a:t>
                    </a:fld>
                    <a:endParaRPr lang="ru-RU" baseline="0"/>
                  </a:p>
                </c:rich>
              </c:tx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Sitka Heading" panose="02000505000000020004" pitchFamily="2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074431983425976"/>
                      <c:h val="9.71533138640151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20-4332-AB64-7330AF2B63A1}"/>
                </c:ext>
              </c:extLst>
            </c:dLbl>
            <c:dLbl>
              <c:idx val="2"/>
              <c:layout>
                <c:manualLayout>
                  <c:x val="-2.4475053464501633E-3"/>
                  <c:y val="-1.1776702616819807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tx1"/>
                        </a:solidFill>
                        <a:effectLst/>
                        <a:latin typeface="Sitka Heading" panose="02000505000000020004" pitchFamily="2" charset="0"/>
                        <a:ea typeface="+mn-ea"/>
                        <a:cs typeface="+mn-cs"/>
                      </a:defRPr>
                    </a:pPr>
                    <a:fld id="{726C615D-3C83-4FAB-A9BD-6EB0C1A0EBC5}" type="VALUE">
                      <a:rPr lang="ru-RU" smtClean="0"/>
                      <a:pPr>
                        <a:defRPr/>
                      </a:pPr>
                      <a:t>[ЗНАЧЕННЯ]</a:t>
                    </a:fld>
                    <a:r>
                      <a:rPr lang="ru-RU"/>
                      <a:t> тис. грн.</a:t>
                    </a:r>
                    <a:r>
                      <a:rPr lang="ru-RU" baseline="0"/>
                      <a:t>; </a:t>
                    </a:r>
                    <a:fld id="{A9401080-E44D-4933-9950-175F0162CE29}" type="PERCENTAGE">
                      <a:rPr lang="ru-RU" baseline="0"/>
                      <a:pPr>
                        <a:defRPr/>
                      </a:pPr>
                      <a:t>[ВІДСОТОК]</a:t>
                    </a:fld>
                    <a:endParaRPr lang="ru-RU" baseline="0"/>
                  </a:p>
                </c:rich>
              </c:tx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Sitka Heading" panose="02000505000000020004" pitchFamily="2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483851598419716"/>
                      <c:h val="0.1008661793620030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B20-4332-AB64-7330AF2B63A1}"/>
                </c:ext>
              </c:extLst>
            </c:dLbl>
            <c:dLbl>
              <c:idx val="3"/>
              <c:layout>
                <c:manualLayout>
                  <c:x val="3.6312867417595526E-2"/>
                  <c:y val="-6.639256429006892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tx1"/>
                        </a:solidFill>
                        <a:effectLst/>
                        <a:latin typeface="Sitka Heading" panose="02000505000000020004" pitchFamily="2" charset="0"/>
                        <a:ea typeface="+mn-ea"/>
                        <a:cs typeface="+mn-cs"/>
                      </a:defRPr>
                    </a:pPr>
                    <a:fld id="{53885B1C-145E-44D2-9305-6258CA4EC83F}" type="VALUE">
                      <a:rPr lang="ru-RU" smtClean="0"/>
                      <a:pPr>
                        <a:defRPr/>
                      </a:pPr>
                      <a:t>[ЗНАЧЕННЯ]</a:t>
                    </a:fld>
                    <a:r>
                      <a:rPr lang="ru-RU"/>
                      <a:t> тис. грн.</a:t>
                    </a:r>
                    <a:r>
                      <a:rPr lang="ru-RU" baseline="0"/>
                      <a:t>; </a:t>
                    </a:r>
                    <a:fld id="{1AD5D2C8-15BA-41AA-A6FD-025790E88EAC}" type="PERCENTAGE">
                      <a:rPr lang="ru-RU" baseline="0"/>
                      <a:pPr>
                        <a:defRPr/>
                      </a:pPr>
                      <a:t>[ВІДСОТОК]</a:t>
                    </a:fld>
                    <a:endParaRPr lang="ru-RU" baseline="0"/>
                  </a:p>
                </c:rich>
              </c:tx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Sitka Heading" panose="02000505000000020004" pitchFamily="2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62741445848487"/>
                      <c:h val="9.096520470070210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21C8-4BDC-990C-A772CBA1C66B}"/>
                </c:ext>
              </c:extLst>
            </c:dLbl>
            <c:dLbl>
              <c:idx val="4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tx1"/>
                        </a:solidFill>
                        <a:effectLst/>
                        <a:latin typeface="Sitka Heading" panose="02000505000000020004" pitchFamily="2" charset="0"/>
                        <a:ea typeface="+mn-ea"/>
                        <a:cs typeface="+mn-cs"/>
                      </a:defRPr>
                    </a:pPr>
                    <a:fld id="{0791CFFD-BB7B-431D-AF63-F28D598362EB}" type="VALUE">
                      <a:rPr lang="ru-RU" smtClean="0"/>
                      <a:pPr>
                        <a:defRPr/>
                      </a:pPr>
                      <a:t>[ЗНАЧЕННЯ]</a:t>
                    </a:fld>
                    <a:r>
                      <a:rPr lang="ru-RU"/>
                      <a:t> тис. грн.</a:t>
                    </a:r>
                    <a:r>
                      <a:rPr lang="ru-RU" baseline="0"/>
                      <a:t>; </a:t>
                    </a:r>
                    <a:fld id="{D7E6850B-3DC9-4F51-8D5C-4A1B7D045E26}" type="PERCENTAGE">
                      <a:rPr lang="ru-RU" baseline="0"/>
                      <a:pPr>
                        <a:defRPr/>
                      </a:pPr>
                      <a:t>[ВІДСОТОК]</a:t>
                    </a:fld>
                    <a:endParaRPr lang="ru-RU" baseline="0"/>
                  </a:p>
                </c:rich>
              </c:tx>
              <c:spPr>
                <a:solidFill>
                  <a:prstClr val="white">
                    <a:alpha val="90000"/>
                  </a:prstClr>
                </a:solidFill>
                <a:ln w="12700" cap="flat" cmpd="sng" algn="ctr">
                  <a:solidFill>
                    <a:srgbClr val="A5B592"/>
                  </a:solidFill>
                  <a:round/>
                </a:ln>
                <a:effectLst>
                  <a:outerShdw blurRad="50800" dist="38100" dir="2700000" algn="tl" rotWithShape="0">
                    <a:srgbClr val="A5B592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Sitka Heading" panose="02000505000000020004" pitchFamily="2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51E8-4211-B77F-013C59C1D872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A5B592"/>
                </a:solidFill>
                <a:round/>
              </a:ln>
              <a:effectLst>
                <a:outerShdw blurRad="50800" dist="38100" dir="2700000" algn="tl" rotWithShape="0">
                  <a:srgbClr val="A5B592">
                    <a:lumMod val="75000"/>
                    <a:alpha val="40000"/>
                  </a:srgbClr>
                </a:outerShdw>
              </a:effectLst>
            </c:sp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Оплата праці з нарахуванням</c:v>
                </c:pt>
                <c:pt idx="1">
                  <c:v>Оплата комунальних послуг та енергоносіїв</c:v>
                </c:pt>
                <c:pt idx="2">
                  <c:v>Продукти харчування</c:v>
                </c:pt>
                <c:pt idx="3">
                  <c:v>Капітальні видатки</c:v>
                </c:pt>
                <c:pt idx="4">
                  <c:v>Інші видатки</c:v>
                </c:pt>
              </c:strCache>
            </c:strRef>
          </c:cat>
          <c:val>
            <c:numRef>
              <c:f>Лист1!$B$2:$B$6</c:f>
              <c:numCache>
                <c:formatCode>#\ ##0.0</c:formatCode>
                <c:ptCount val="5"/>
                <c:pt idx="0">
                  <c:v>31350.9</c:v>
                </c:pt>
                <c:pt idx="1">
                  <c:v>2996.9</c:v>
                </c:pt>
                <c:pt idx="2">
                  <c:v>2063.6</c:v>
                </c:pt>
                <c:pt idx="3">
                  <c:v>1660.2</c:v>
                </c:pt>
                <c:pt idx="4">
                  <c:v>4463.2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B20-4332-AB64-7330AF2B63A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Sitka Heading" panose="02000505000000020004" pitchFamily="2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Sitka Heading" panose="02000505000000020004" pitchFamily="2" charset="0"/>
        </a:defRPr>
      </a:pPr>
      <a:endParaRPr lang="uk-UA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1947666370434726E-2"/>
          <c:y val="0"/>
          <c:w val="0.6808084991051133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3"/>
          <c:dPt>
            <c:idx val="0"/>
            <c:bubble3D val="0"/>
            <c:spPr>
              <a:gradFill rotWithShape="1">
                <a:gsLst>
                  <a:gs pos="0">
                    <a:schemeClr val="accent1"/>
                  </a:gs>
                  <a:gs pos="90000">
                    <a:schemeClr val="accent1">
                      <a:shade val="100000"/>
                      <a:satMod val="105000"/>
                    </a:schemeClr>
                  </a:gs>
                  <a:gs pos="100000">
                    <a:schemeClr val="accent1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BD33-4F27-A82A-459F9530879D}"/>
              </c:ext>
            </c:extLst>
          </c:dPt>
          <c:dPt>
            <c:idx val="1"/>
            <c:bubble3D val="0"/>
            <c:explosion val="7"/>
            <c:spPr>
              <a:gradFill rotWithShape="1">
                <a:gsLst>
                  <a:gs pos="0">
                    <a:schemeClr val="accent3"/>
                  </a:gs>
                  <a:gs pos="90000">
                    <a:schemeClr val="accent3">
                      <a:shade val="100000"/>
                      <a:satMod val="105000"/>
                    </a:schemeClr>
                  </a:gs>
                  <a:gs pos="100000">
                    <a:schemeClr val="accent3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D33-4F27-A82A-459F9530879D}"/>
              </c:ext>
            </c:extLst>
          </c:dPt>
          <c:dPt>
            <c:idx val="2"/>
            <c:bubble3D val="0"/>
            <c:explosion val="6"/>
            <c:spPr>
              <a:gradFill rotWithShape="1">
                <a:gsLst>
                  <a:gs pos="0">
                    <a:schemeClr val="accent5"/>
                  </a:gs>
                  <a:gs pos="90000">
                    <a:schemeClr val="accent5">
                      <a:shade val="100000"/>
                      <a:satMod val="105000"/>
                    </a:schemeClr>
                  </a:gs>
                  <a:gs pos="100000">
                    <a:schemeClr val="accent5"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BD33-4F27-A82A-459F9530879D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1">
                      <a:lumMod val="60000"/>
                    </a:schemeClr>
                  </a:gs>
                  <a:gs pos="90000">
                    <a:schemeClr val="accent1">
                      <a:lumMod val="60000"/>
                      <a:shade val="100000"/>
                      <a:satMod val="105000"/>
                    </a:schemeClr>
                  </a:gs>
                  <a:gs pos="100000">
                    <a:schemeClr val="accent1">
                      <a:lumMod val="6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0C6-4D6D-907D-07B3B235813B}"/>
              </c:ext>
            </c:extLst>
          </c:dPt>
          <c:dPt>
            <c:idx val="4"/>
            <c:bubble3D val="0"/>
            <c:explosion val="8"/>
            <c:spPr>
              <a:gradFill rotWithShape="1">
                <a:gsLst>
                  <a:gs pos="0">
                    <a:schemeClr val="accent3">
                      <a:lumMod val="60000"/>
                    </a:schemeClr>
                  </a:gs>
                  <a:gs pos="90000">
                    <a:schemeClr val="accent3">
                      <a:lumMod val="60000"/>
                      <a:shade val="100000"/>
                      <a:satMod val="105000"/>
                    </a:schemeClr>
                  </a:gs>
                  <a:gs pos="100000">
                    <a:schemeClr val="accent3">
                      <a:lumMod val="60000"/>
                      <a:shade val="80000"/>
                      <a:satMod val="12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/>
              </a:scene3d>
              <a:sp3d extrusionH="12700" prstMaterial="flat">
                <a:bevelT w="63500" h="152400" prst="angle"/>
                <a:contourClr>
                  <a:scrgbClr r="0" g="0" b="0">
                    <a:shade val="27000"/>
                    <a:satMod val="120000"/>
                  </a:scrgb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BC0-4EE9-B811-CB0FBC35F7B5}"/>
              </c:ext>
            </c:extLst>
          </c:dPt>
          <c:dLbls>
            <c:dLbl>
              <c:idx val="0"/>
              <c:layout>
                <c:manualLayout>
                  <c:x val="-0.1810967674197714"/>
                  <c:y val="0.21796873659148994"/>
                </c:manualLayout>
              </c:layout>
              <c:tx>
                <c:rich>
                  <a:bodyPr/>
                  <a:lstStyle/>
                  <a:p>
                    <a:fld id="{7055FCC7-A526-4536-BDAE-1E7A12CBEF36}" type="VALUE">
                      <a:rPr lang="ru-RU" smtClean="0"/>
                      <a:pPr/>
                      <a:t>[ЗНАЧЕННЯ]</a:t>
                    </a:fld>
                    <a:r>
                      <a:rPr lang="ru-RU" dirty="0"/>
                      <a:t> тис. грн.</a:t>
                    </a:r>
                    <a:r>
                      <a:rPr lang="ru-RU" baseline="0" dirty="0"/>
                      <a:t>; </a:t>
                    </a:r>
                    <a:fld id="{930032D5-2320-483C-8550-762D13EC304F}" type="PERCENTAGE">
                      <a:rPr lang="ru-RU" baseline="0"/>
                      <a:pPr/>
                      <a:t>[ВІДСОТОК]</a:t>
                    </a:fld>
                    <a:endParaRPr lang="ru-RU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BD33-4F27-A82A-459F9530879D}"/>
                </c:ext>
              </c:extLst>
            </c:dLbl>
            <c:dLbl>
              <c:idx val="1"/>
              <c:layout>
                <c:manualLayout>
                  <c:x val="0"/>
                  <c:y val="4.2187497404804625E-2"/>
                </c:manualLayout>
              </c:layout>
              <c:tx>
                <c:rich>
                  <a:bodyPr/>
                  <a:lstStyle/>
                  <a:p>
                    <a:fld id="{67201455-C0B4-43CA-AF8E-CB93255134E8}" type="VALUE">
                      <a:rPr lang="uk-UA" smtClean="0"/>
                      <a:pPr/>
                      <a:t>[ЗНАЧЕННЯ]</a:t>
                    </a:fld>
                    <a:r>
                      <a:rPr lang="uk-UA" dirty="0"/>
                      <a:t> тис. грн.</a:t>
                    </a:r>
                    <a:r>
                      <a:rPr lang="uk-UA" baseline="0" dirty="0"/>
                      <a:t>; </a:t>
                    </a:r>
                    <a:fld id="{1C9951D1-EA53-4989-A541-6740609C4D94}" type="PERCENTAGE">
                      <a:rPr lang="uk-UA" baseline="0"/>
                      <a:pPr/>
                      <a:t>[ВІДСОТОК]</a:t>
                    </a:fld>
                    <a:endParaRPr lang="uk-UA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D33-4F27-A82A-459F9530879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C75AF32F-BCF4-4334-B92D-7B4AC67DA04B}" type="VALUE">
                      <a:rPr lang="uk-UA" smtClean="0"/>
                      <a:pPr/>
                      <a:t>[ЗНАЧЕННЯ]</a:t>
                    </a:fld>
                    <a:r>
                      <a:rPr lang="uk-UA"/>
                      <a:t> тис. грн.</a:t>
                    </a:r>
                    <a:r>
                      <a:rPr lang="uk-UA" baseline="0"/>
                      <a:t>; </a:t>
                    </a:r>
                    <a:fld id="{B7C272A3-EDF8-4A4A-BE1F-0C8BD170CCF1}" type="PERCENTAGE">
                      <a:rPr lang="uk-UA" baseline="0"/>
                      <a:pPr/>
                      <a:t>[ВІДСОТОК]</a:t>
                    </a:fld>
                    <a:endParaRPr lang="uk-UA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D33-4F27-A82A-459F9530879D}"/>
                </c:ext>
              </c:extLst>
            </c:dLbl>
            <c:dLbl>
              <c:idx val="3"/>
              <c:layout>
                <c:manualLayout>
                  <c:x val="3.7211664538309213E-3"/>
                  <c:y val="-7.2656245530496696E-2"/>
                </c:manualLayout>
              </c:layout>
              <c:tx>
                <c:rich>
                  <a:bodyPr/>
                  <a:lstStyle/>
                  <a:p>
                    <a:fld id="{7901F1BD-BAF6-4580-885A-0CF0F94667BA}" type="VALUE">
                      <a:rPr lang="uk-UA" smtClean="0"/>
                      <a:pPr/>
                      <a:t>[ЗНАЧЕННЯ]</a:t>
                    </a:fld>
                    <a:r>
                      <a:rPr lang="uk-UA" dirty="0"/>
                      <a:t> тис. грн.</a:t>
                    </a:r>
                    <a:r>
                      <a:rPr lang="uk-UA" baseline="0" dirty="0"/>
                      <a:t>; </a:t>
                    </a:r>
                    <a:fld id="{6879666C-7AE4-4F9F-9823-F3D4034318C6}" type="PERCENTAGE">
                      <a:rPr lang="uk-UA" baseline="0"/>
                      <a:pPr/>
                      <a:t>[ВІДСОТОК]</a:t>
                    </a:fld>
                    <a:endParaRPr lang="uk-UA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0C6-4D6D-907D-07B3B235813B}"/>
                </c:ext>
              </c:extLst>
            </c:dLbl>
            <c:dLbl>
              <c:idx val="4"/>
              <c:layout>
                <c:manualLayout>
                  <c:x val="1.9846221087098246E-2"/>
                  <c:y val="-4.9218746972271965E-2"/>
                </c:manualLayout>
              </c:layout>
              <c:tx>
                <c:rich>
                  <a:bodyPr/>
                  <a:lstStyle/>
                  <a:p>
                    <a:fld id="{4F2B86F9-E2CD-4A66-A6F5-4F49B3CB4679}" type="VALUE">
                      <a:rPr lang="uk-UA" smtClean="0"/>
                      <a:pPr/>
                      <a:t>[ЗНАЧЕННЯ]</a:t>
                    </a:fld>
                    <a:r>
                      <a:rPr lang="uk-UA" dirty="0"/>
                      <a:t> тис. грн.</a:t>
                    </a:r>
                    <a:r>
                      <a:rPr lang="uk-UA" baseline="0" dirty="0"/>
                      <a:t>; </a:t>
                    </a:r>
                    <a:fld id="{04B1A377-0649-49F6-A7A4-4E489D345D43}" type="PERCENTAGE">
                      <a:rPr lang="uk-UA" baseline="0"/>
                      <a:pPr/>
                      <a:t>[ВІДСОТОК]</a:t>
                    </a:fld>
                    <a:endParaRPr lang="uk-UA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0BC0-4EE9-B811-CB0FBC35F7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Sitka Heading" panose="02000505000000020004" pitchFamily="2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КП «Житлокомунпослуги» та КП «Чисте довкілля»</c:v>
                </c:pt>
                <c:pt idx="1">
                  <c:v>Вуличне освітлення</c:v>
                </c:pt>
                <c:pt idx="2">
                  <c:v>Предмети, матеріали,  обладнання та інвентар</c:v>
                </c:pt>
                <c:pt idx="3">
                  <c:v>Капітальні видатки</c:v>
                </c:pt>
                <c:pt idx="4">
                  <c:v>Інші видатки</c:v>
                </c:pt>
              </c:strCache>
            </c:strRef>
          </c:cat>
          <c:val>
            <c:numRef>
              <c:f>Лист1!$B$2:$B$6</c:f>
              <c:numCache>
                <c:formatCode>#\ ##0.0</c:formatCode>
                <c:ptCount val="5"/>
                <c:pt idx="0">
                  <c:v>2014.5</c:v>
                </c:pt>
                <c:pt idx="1">
                  <c:v>192.6</c:v>
                </c:pt>
                <c:pt idx="2">
                  <c:v>266.8</c:v>
                </c:pt>
                <c:pt idx="3">
                  <c:v>503.7</c:v>
                </c:pt>
                <c:pt idx="4">
                  <c:v>133.4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33-4F27-A82A-459F9530879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949339395286027"/>
          <c:y val="0.14065691802061281"/>
          <c:w val="0.27306427313947779"/>
          <c:h val="0.655404733304334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Sitka Heading" panose="02000505000000020004" pitchFamily="2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Sitka Heading" panose="02000505000000020004" pitchFamily="2" charset="0"/>
        </a:defRPr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D0E434-08EC-4764-8345-3D22F4F0EC3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uk-UA"/>
        </a:p>
      </dgm:t>
    </dgm:pt>
    <dgm:pt modelId="{6F9F09C3-658D-44FC-AF13-E6163903CD16}">
      <dgm:prSet phldrT="[Текст]"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Освітня субвенція – 16 698,5 тис. грн.</a:t>
          </a:r>
          <a:endParaRPr lang="uk-UA" sz="1200" dirty="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AA06C158-9CE3-4402-A6BD-6F6613B1BB81}" type="parTrans" cxnId="{601FC227-D14F-4A5D-9B2E-2231D631B0D4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512F39F4-0AE0-4B5C-99E6-531BFE6EB6CE}" type="sibTrans" cxnId="{601FC227-D14F-4A5D-9B2E-2231D631B0D4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C885F6D0-6756-41D4-A982-A9B2A2072CCF}">
      <dgm:prSet phldrT="[Текст]"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Субвенція на надання державної підтримки особам з особливими освітніми потребами – 36,0  тис. грн.</a:t>
          </a:r>
          <a:endParaRPr lang="uk-UA" sz="1200" dirty="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FAB06138-6DBD-4868-B6FB-5658D39164E6}" type="parTrans" cxnId="{12B9F244-6F6B-48D9-9B84-E84C893AAFE1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760D0615-5C79-4A4C-A654-B259B0D9084D}" type="sibTrans" cxnId="{12B9F244-6F6B-48D9-9B84-E84C893AAFE1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0F6B4C5B-54B0-4B99-8AB0-5ED97270FE68}">
      <dgm:prSet phldrT="[Текст]" custT="1"/>
      <dgm:spPr/>
      <dgm:t>
        <a:bodyPr/>
        <a:lstStyle/>
        <a:p>
          <a:r>
            <a:rPr lang="ru-RU" sz="1200" dirty="0" err="1">
              <a:solidFill>
                <a:schemeClr val="tx1"/>
              </a:solidFill>
              <a:latin typeface="Sitka Heading" panose="02000505000000020004" pitchFamily="2" charset="0"/>
              <a:ea typeface="Times New Roman" panose="02020603050405020304" pitchFamily="18" charset="0"/>
            </a:rPr>
            <a:t>С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убвенція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з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місцевого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бюджету на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здійснення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переданих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видатків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у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сфері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освіти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за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рахунок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коштів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освітньої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субвенції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в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сумі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64,1 тис. грн</a:t>
          </a:r>
          <a:r>
            <a:rPr lang="uk-UA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.</a:t>
          </a:r>
          <a:endParaRPr lang="uk-UA" sz="1200" dirty="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DC8FAE19-83A2-47D6-B12B-DD670A02F8E3}" type="parTrans" cxnId="{80368530-AEBB-4F24-8208-63FABADBB2E8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8D920618-623E-4752-83D6-61035B352797}" type="sibTrans" cxnId="{80368530-AEBB-4F24-8208-63FABADBB2E8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109250A7-E94C-48F5-B6B3-47BCEBCD6CE5}">
      <dgm:prSet custT="1"/>
      <dgm:spPr/>
      <dgm:t>
        <a:bodyPr/>
        <a:lstStyle/>
        <a:p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Субвенція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з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місцевого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бюджету на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проектування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відновлення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будівництво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модернізацію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облаштування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ремонт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об`єктів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будівництва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громадського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призначення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соціальної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сфери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культурної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спадщини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житлово-комунального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господарства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інших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об`єктів</a:t>
          </a:r>
          <a:r>
            <a:rPr lang="ru-RU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 в 1648,1 тис. грн</a:t>
          </a:r>
          <a:endParaRPr lang="uk-UA" sz="1200" dirty="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149D9429-1E66-4197-8049-640FBF4C21FB}" type="parTrans" cxnId="{784F8CA9-ADD9-48DD-A037-5CE1FE23D100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1D47E101-97DC-4E60-8EB0-C59411B69820}" type="sibTrans" cxnId="{784F8CA9-ADD9-48DD-A037-5CE1FE23D100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33EA0F8D-597C-4EA6-A664-645FA970B6B6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Інші субвенції з місцевого бюджету в сумі 1 498,0 тис. грн.</a:t>
          </a:r>
          <a:endParaRPr lang="uk-UA" sz="1200" dirty="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24C90EA0-A858-419D-BBD4-F0CE3BBEF0FE}" type="parTrans" cxnId="{8A5CADBA-06FB-4953-B137-7F5ABCCE203E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804929DF-281E-4C13-86B3-66BF9E1B62DB}" type="sibTrans" cxnId="{8A5CADBA-06FB-4953-B137-7F5ABCCE203E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0328043C-0622-414C-93AF-7B0830CCCAB6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4AAE3842-250A-4895-8B97-3B497D872410}" type="parTrans" cxnId="{773931A5-6226-46DC-B3C8-D167EC6BFF6D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2B473085-7BF5-49E7-B90E-6D9A74320E36}" type="sibTrans" cxnId="{773931A5-6226-46DC-B3C8-D167EC6BFF6D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900EC089-E30B-4AAE-AE04-00BF4225743F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CE664D6A-8DE2-43D0-B9A6-87D0BBEEFE9F}" type="parTrans" cxnId="{BFB7D74C-9A73-4041-9255-3269553BBCE2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CA4E1D30-F4ED-4DF6-9C73-5D17BD88088A}" type="sibTrans" cxnId="{BFB7D74C-9A73-4041-9255-3269553BBCE2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9F59F01F-D89B-4FEC-9364-955FD3C3AC55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Базова дотація  - 9 874,9 тис. грн.</a:t>
          </a:r>
          <a:endParaRPr lang="uk-UA" sz="1200" dirty="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14242220-400E-4566-A944-E845A6C2AF34}" type="parTrans" cxnId="{7603F7D7-8802-4C02-B684-66B541B97A5C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01D13B62-5415-4B85-AD47-9FBCC982C409}" type="sibTrans" cxnId="{7603F7D7-8802-4C02-B684-66B541B97A5C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32638EFA-6BB6-4191-A21E-8033AB5DDC81}">
      <dgm:prSet custT="1"/>
      <dgm:spPr/>
      <dgm:t>
        <a:bodyPr/>
        <a:lstStyle/>
        <a:p>
          <a:r>
            <a:rPr lang="uk-UA" sz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Інші дотації з місцевого бюджету в сумі 564,5 тис. грн.</a:t>
          </a:r>
          <a:endParaRPr lang="uk-UA" sz="1200" dirty="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3EB87305-367A-443E-B695-5801A12C98ED}" type="parTrans" cxnId="{C178DA4D-EC9F-40EB-91A4-11BA049C1020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99F1E173-7CC7-4022-A135-683BF1761E3F}" type="sibTrans" cxnId="{C178DA4D-EC9F-40EB-91A4-11BA049C1020}">
      <dgm:prSet/>
      <dgm:spPr/>
      <dgm:t>
        <a:bodyPr/>
        <a:lstStyle/>
        <a:p>
          <a:endParaRPr lang="uk-UA" sz="1200">
            <a:solidFill>
              <a:schemeClr val="tx1"/>
            </a:solidFill>
            <a:latin typeface="Sitka Heading" panose="02000505000000020004" pitchFamily="2" charset="0"/>
          </a:endParaRPr>
        </a:p>
      </dgm:t>
    </dgm:pt>
    <dgm:pt modelId="{CE41C211-B1F3-4CC7-9059-526F5C3B5BF1}" type="pres">
      <dgm:prSet presAssocID="{42D0E434-08EC-4764-8345-3D22F4F0EC3E}" presName="Name0" presStyleCnt="0">
        <dgm:presLayoutVars>
          <dgm:chMax val="7"/>
          <dgm:chPref val="7"/>
          <dgm:dir/>
        </dgm:presLayoutVars>
      </dgm:prSet>
      <dgm:spPr/>
    </dgm:pt>
    <dgm:pt modelId="{5D8E6AD1-21BC-42AB-977F-29624A5E0FC8}" type="pres">
      <dgm:prSet presAssocID="{42D0E434-08EC-4764-8345-3D22F4F0EC3E}" presName="Name1" presStyleCnt="0"/>
      <dgm:spPr/>
    </dgm:pt>
    <dgm:pt modelId="{357250F3-74FA-4845-8805-55E451C9DA85}" type="pres">
      <dgm:prSet presAssocID="{42D0E434-08EC-4764-8345-3D22F4F0EC3E}" presName="cycle" presStyleCnt="0"/>
      <dgm:spPr/>
    </dgm:pt>
    <dgm:pt modelId="{C023FD5B-9B42-4EE2-A84E-985D135A69CB}" type="pres">
      <dgm:prSet presAssocID="{42D0E434-08EC-4764-8345-3D22F4F0EC3E}" presName="srcNode" presStyleLbl="node1" presStyleIdx="0" presStyleCnt="7"/>
      <dgm:spPr/>
    </dgm:pt>
    <dgm:pt modelId="{216BBE4B-D791-4587-8A38-37773D94BD6F}" type="pres">
      <dgm:prSet presAssocID="{42D0E434-08EC-4764-8345-3D22F4F0EC3E}" presName="conn" presStyleLbl="parChTrans1D2" presStyleIdx="0" presStyleCnt="1"/>
      <dgm:spPr/>
    </dgm:pt>
    <dgm:pt modelId="{87CCB2BE-0C3C-4D93-A623-DFE05512B1F2}" type="pres">
      <dgm:prSet presAssocID="{42D0E434-08EC-4764-8345-3D22F4F0EC3E}" presName="extraNode" presStyleLbl="node1" presStyleIdx="0" presStyleCnt="7"/>
      <dgm:spPr/>
    </dgm:pt>
    <dgm:pt modelId="{B05596D6-2A00-4F04-842D-788DFA6D2619}" type="pres">
      <dgm:prSet presAssocID="{42D0E434-08EC-4764-8345-3D22F4F0EC3E}" presName="dstNode" presStyleLbl="node1" presStyleIdx="0" presStyleCnt="7"/>
      <dgm:spPr/>
    </dgm:pt>
    <dgm:pt modelId="{904241D5-813B-47ED-8EB9-DFCA4771A70D}" type="pres">
      <dgm:prSet presAssocID="{6F9F09C3-658D-44FC-AF13-E6163903CD16}" presName="text_1" presStyleLbl="node1" presStyleIdx="0" presStyleCnt="7">
        <dgm:presLayoutVars>
          <dgm:bulletEnabled val="1"/>
        </dgm:presLayoutVars>
      </dgm:prSet>
      <dgm:spPr/>
    </dgm:pt>
    <dgm:pt modelId="{0DD634D7-367A-4B17-A056-D94603B9E751}" type="pres">
      <dgm:prSet presAssocID="{6F9F09C3-658D-44FC-AF13-E6163903CD16}" presName="accent_1" presStyleCnt="0"/>
      <dgm:spPr/>
    </dgm:pt>
    <dgm:pt modelId="{C66449ED-A1FC-4605-A697-E77949B40CDC}" type="pres">
      <dgm:prSet presAssocID="{6F9F09C3-658D-44FC-AF13-E6163903CD16}" presName="accentRepeatNode" presStyleLbl="solidFgAcc1" presStyleIdx="0" presStyleCnt="7"/>
      <dgm:spPr/>
    </dgm:pt>
    <dgm:pt modelId="{F212B1C4-3875-4DA9-B26B-3AB965AE3770}" type="pres">
      <dgm:prSet presAssocID="{C885F6D0-6756-41D4-A982-A9B2A2072CCF}" presName="text_2" presStyleLbl="node1" presStyleIdx="1" presStyleCnt="7">
        <dgm:presLayoutVars>
          <dgm:bulletEnabled val="1"/>
        </dgm:presLayoutVars>
      </dgm:prSet>
      <dgm:spPr/>
    </dgm:pt>
    <dgm:pt modelId="{BFDB1C2D-ABE4-489D-BCB0-66CF15AD5C58}" type="pres">
      <dgm:prSet presAssocID="{C885F6D0-6756-41D4-A982-A9B2A2072CCF}" presName="accent_2" presStyleCnt="0"/>
      <dgm:spPr/>
    </dgm:pt>
    <dgm:pt modelId="{4E965191-6E80-449B-B6D2-43646842A9B5}" type="pres">
      <dgm:prSet presAssocID="{C885F6D0-6756-41D4-A982-A9B2A2072CCF}" presName="accentRepeatNode" presStyleLbl="solidFgAcc1" presStyleIdx="1" presStyleCnt="7"/>
      <dgm:spPr/>
    </dgm:pt>
    <dgm:pt modelId="{58252732-EDCC-4B88-BF2F-58E63EAE6142}" type="pres">
      <dgm:prSet presAssocID="{0F6B4C5B-54B0-4B99-8AB0-5ED97270FE68}" presName="text_3" presStyleLbl="node1" presStyleIdx="2" presStyleCnt="7">
        <dgm:presLayoutVars>
          <dgm:bulletEnabled val="1"/>
        </dgm:presLayoutVars>
      </dgm:prSet>
      <dgm:spPr/>
    </dgm:pt>
    <dgm:pt modelId="{9AFE7B44-DA88-45C2-9914-5C6A9C891A69}" type="pres">
      <dgm:prSet presAssocID="{0F6B4C5B-54B0-4B99-8AB0-5ED97270FE68}" presName="accent_3" presStyleCnt="0"/>
      <dgm:spPr/>
    </dgm:pt>
    <dgm:pt modelId="{2AB7A77D-8609-490B-ADC0-28795D2A88BB}" type="pres">
      <dgm:prSet presAssocID="{0F6B4C5B-54B0-4B99-8AB0-5ED97270FE68}" presName="accentRepeatNode" presStyleLbl="solidFgAcc1" presStyleIdx="2" presStyleCnt="7"/>
      <dgm:spPr/>
    </dgm:pt>
    <dgm:pt modelId="{D82D2A9A-145D-4207-B8E7-4C351F84A5D1}" type="pres">
      <dgm:prSet presAssocID="{109250A7-E94C-48F5-B6B3-47BCEBCD6CE5}" presName="text_4" presStyleLbl="node1" presStyleIdx="3" presStyleCnt="7">
        <dgm:presLayoutVars>
          <dgm:bulletEnabled val="1"/>
        </dgm:presLayoutVars>
      </dgm:prSet>
      <dgm:spPr/>
    </dgm:pt>
    <dgm:pt modelId="{A21651B9-152F-45B6-9CFA-49B1D301455C}" type="pres">
      <dgm:prSet presAssocID="{109250A7-E94C-48F5-B6B3-47BCEBCD6CE5}" presName="accent_4" presStyleCnt="0"/>
      <dgm:spPr/>
    </dgm:pt>
    <dgm:pt modelId="{1F30AC19-6C57-4C6C-AFD4-1F0EF3D6B876}" type="pres">
      <dgm:prSet presAssocID="{109250A7-E94C-48F5-B6B3-47BCEBCD6CE5}" presName="accentRepeatNode" presStyleLbl="solidFgAcc1" presStyleIdx="3" presStyleCnt="7"/>
      <dgm:spPr/>
    </dgm:pt>
    <dgm:pt modelId="{72548A3C-D26A-4E55-9AE2-D040ED111E9C}" type="pres">
      <dgm:prSet presAssocID="{9F59F01F-D89B-4FEC-9364-955FD3C3AC55}" presName="text_5" presStyleLbl="node1" presStyleIdx="4" presStyleCnt="7">
        <dgm:presLayoutVars>
          <dgm:bulletEnabled val="1"/>
        </dgm:presLayoutVars>
      </dgm:prSet>
      <dgm:spPr/>
    </dgm:pt>
    <dgm:pt modelId="{6C4D44F8-F557-448A-B4CE-AF88DEEB70C7}" type="pres">
      <dgm:prSet presAssocID="{9F59F01F-D89B-4FEC-9364-955FD3C3AC55}" presName="accent_5" presStyleCnt="0"/>
      <dgm:spPr/>
    </dgm:pt>
    <dgm:pt modelId="{C337C131-47C5-46A3-B603-5D6390B1F413}" type="pres">
      <dgm:prSet presAssocID="{9F59F01F-D89B-4FEC-9364-955FD3C3AC55}" presName="accentRepeatNode" presStyleLbl="solidFgAcc1" presStyleIdx="4" presStyleCnt="7"/>
      <dgm:spPr/>
    </dgm:pt>
    <dgm:pt modelId="{B38487CF-9C07-4A24-B8D4-904BEF13061A}" type="pres">
      <dgm:prSet presAssocID="{33EA0F8D-597C-4EA6-A664-645FA970B6B6}" presName="text_6" presStyleLbl="node1" presStyleIdx="5" presStyleCnt="7">
        <dgm:presLayoutVars>
          <dgm:bulletEnabled val="1"/>
        </dgm:presLayoutVars>
      </dgm:prSet>
      <dgm:spPr/>
    </dgm:pt>
    <dgm:pt modelId="{8F995AF9-9BB9-40EC-ADA3-D1A1DA09C502}" type="pres">
      <dgm:prSet presAssocID="{33EA0F8D-597C-4EA6-A664-645FA970B6B6}" presName="accent_6" presStyleCnt="0"/>
      <dgm:spPr/>
    </dgm:pt>
    <dgm:pt modelId="{8DB39B77-A918-43CD-9BE2-4F784E958D7E}" type="pres">
      <dgm:prSet presAssocID="{33EA0F8D-597C-4EA6-A664-645FA970B6B6}" presName="accentRepeatNode" presStyleLbl="solidFgAcc1" presStyleIdx="5" presStyleCnt="7"/>
      <dgm:spPr/>
    </dgm:pt>
    <dgm:pt modelId="{57C88FA4-E320-4A59-9369-979FB73462DF}" type="pres">
      <dgm:prSet presAssocID="{32638EFA-6BB6-4191-A21E-8033AB5DDC81}" presName="text_7" presStyleLbl="node1" presStyleIdx="6" presStyleCnt="7">
        <dgm:presLayoutVars>
          <dgm:bulletEnabled val="1"/>
        </dgm:presLayoutVars>
      </dgm:prSet>
      <dgm:spPr/>
    </dgm:pt>
    <dgm:pt modelId="{D3361F06-0285-48CA-80E1-47A1020DE6F2}" type="pres">
      <dgm:prSet presAssocID="{32638EFA-6BB6-4191-A21E-8033AB5DDC81}" presName="accent_7" presStyleCnt="0"/>
      <dgm:spPr/>
    </dgm:pt>
    <dgm:pt modelId="{7FAB438D-33AA-4AAB-99C7-FB5AC765311E}" type="pres">
      <dgm:prSet presAssocID="{32638EFA-6BB6-4191-A21E-8033AB5DDC81}" presName="accentRepeatNode" presStyleLbl="solidFgAcc1" presStyleIdx="6" presStyleCnt="7"/>
      <dgm:spPr/>
    </dgm:pt>
  </dgm:ptLst>
  <dgm:cxnLst>
    <dgm:cxn modelId="{D6C81512-B45C-4D14-9B1D-57F9E8A56FE9}" type="presOf" srcId="{42D0E434-08EC-4764-8345-3D22F4F0EC3E}" destId="{CE41C211-B1F3-4CC7-9059-526F5C3B5BF1}" srcOrd="0" destOrd="0" presId="urn:microsoft.com/office/officeart/2008/layout/VerticalCurvedList"/>
    <dgm:cxn modelId="{00228D1F-B84A-4D20-AD0D-9FC41A686E6C}" type="presOf" srcId="{6F9F09C3-658D-44FC-AF13-E6163903CD16}" destId="{904241D5-813B-47ED-8EB9-DFCA4771A70D}" srcOrd="0" destOrd="0" presId="urn:microsoft.com/office/officeart/2008/layout/VerticalCurvedList"/>
    <dgm:cxn modelId="{601FC227-D14F-4A5D-9B2E-2231D631B0D4}" srcId="{42D0E434-08EC-4764-8345-3D22F4F0EC3E}" destId="{6F9F09C3-658D-44FC-AF13-E6163903CD16}" srcOrd="0" destOrd="0" parTransId="{AA06C158-9CE3-4402-A6BD-6F6613B1BB81}" sibTransId="{512F39F4-0AE0-4B5C-99E6-531BFE6EB6CE}"/>
    <dgm:cxn modelId="{80368530-AEBB-4F24-8208-63FABADBB2E8}" srcId="{42D0E434-08EC-4764-8345-3D22F4F0EC3E}" destId="{0F6B4C5B-54B0-4B99-8AB0-5ED97270FE68}" srcOrd="2" destOrd="0" parTransId="{DC8FAE19-83A2-47D6-B12B-DD670A02F8E3}" sibTransId="{8D920618-623E-4752-83D6-61035B352797}"/>
    <dgm:cxn modelId="{12B9F244-6F6B-48D9-9B84-E84C893AAFE1}" srcId="{42D0E434-08EC-4764-8345-3D22F4F0EC3E}" destId="{C885F6D0-6756-41D4-A982-A9B2A2072CCF}" srcOrd="1" destOrd="0" parTransId="{FAB06138-6DBD-4868-B6FB-5658D39164E6}" sibTransId="{760D0615-5C79-4A4C-A654-B259B0D9084D}"/>
    <dgm:cxn modelId="{92675146-DA08-40B6-B7CC-0ACF4BE93F00}" type="presOf" srcId="{0F6B4C5B-54B0-4B99-8AB0-5ED97270FE68}" destId="{58252732-EDCC-4B88-BF2F-58E63EAE6142}" srcOrd="0" destOrd="0" presId="urn:microsoft.com/office/officeart/2008/layout/VerticalCurvedList"/>
    <dgm:cxn modelId="{3F9CCE49-409F-4102-9D22-34758574E41C}" type="presOf" srcId="{109250A7-E94C-48F5-B6B3-47BCEBCD6CE5}" destId="{D82D2A9A-145D-4207-B8E7-4C351F84A5D1}" srcOrd="0" destOrd="0" presId="urn:microsoft.com/office/officeart/2008/layout/VerticalCurvedList"/>
    <dgm:cxn modelId="{BFB7D74C-9A73-4041-9255-3269553BBCE2}" srcId="{42D0E434-08EC-4764-8345-3D22F4F0EC3E}" destId="{900EC089-E30B-4AAE-AE04-00BF4225743F}" srcOrd="8" destOrd="0" parTransId="{CE664D6A-8DE2-43D0-B9A6-87D0BBEEFE9F}" sibTransId="{CA4E1D30-F4ED-4DF6-9C73-5D17BD88088A}"/>
    <dgm:cxn modelId="{C178DA4D-EC9F-40EB-91A4-11BA049C1020}" srcId="{42D0E434-08EC-4764-8345-3D22F4F0EC3E}" destId="{32638EFA-6BB6-4191-A21E-8033AB5DDC81}" srcOrd="6" destOrd="0" parTransId="{3EB87305-367A-443E-B695-5801A12C98ED}" sibTransId="{99F1E173-7CC7-4022-A135-683BF1761E3F}"/>
    <dgm:cxn modelId="{870F4981-1C5A-4191-A8A0-9C6707165549}" type="presOf" srcId="{33EA0F8D-597C-4EA6-A664-645FA970B6B6}" destId="{B38487CF-9C07-4A24-B8D4-904BEF13061A}" srcOrd="0" destOrd="0" presId="urn:microsoft.com/office/officeart/2008/layout/VerticalCurvedList"/>
    <dgm:cxn modelId="{89F8B991-0483-4456-8784-68DF1A7313D7}" type="presOf" srcId="{9F59F01F-D89B-4FEC-9364-955FD3C3AC55}" destId="{72548A3C-D26A-4E55-9AE2-D040ED111E9C}" srcOrd="0" destOrd="0" presId="urn:microsoft.com/office/officeart/2008/layout/VerticalCurvedList"/>
    <dgm:cxn modelId="{773931A5-6226-46DC-B3C8-D167EC6BFF6D}" srcId="{42D0E434-08EC-4764-8345-3D22F4F0EC3E}" destId="{0328043C-0622-414C-93AF-7B0830CCCAB6}" srcOrd="7" destOrd="0" parTransId="{4AAE3842-250A-4895-8B97-3B497D872410}" sibTransId="{2B473085-7BF5-49E7-B90E-6D9A74320E36}"/>
    <dgm:cxn modelId="{784F8CA9-ADD9-48DD-A037-5CE1FE23D100}" srcId="{42D0E434-08EC-4764-8345-3D22F4F0EC3E}" destId="{109250A7-E94C-48F5-B6B3-47BCEBCD6CE5}" srcOrd="3" destOrd="0" parTransId="{149D9429-1E66-4197-8049-640FBF4C21FB}" sibTransId="{1D47E101-97DC-4E60-8EB0-C59411B69820}"/>
    <dgm:cxn modelId="{CA3B6BB4-1F76-441E-B2DC-F5AD3E71798C}" type="presOf" srcId="{32638EFA-6BB6-4191-A21E-8033AB5DDC81}" destId="{57C88FA4-E320-4A59-9369-979FB73462DF}" srcOrd="0" destOrd="0" presId="urn:microsoft.com/office/officeart/2008/layout/VerticalCurvedList"/>
    <dgm:cxn modelId="{8A5CADBA-06FB-4953-B137-7F5ABCCE203E}" srcId="{42D0E434-08EC-4764-8345-3D22F4F0EC3E}" destId="{33EA0F8D-597C-4EA6-A664-645FA970B6B6}" srcOrd="5" destOrd="0" parTransId="{24C90EA0-A858-419D-BBD4-F0CE3BBEF0FE}" sibTransId="{804929DF-281E-4C13-86B3-66BF9E1B62DB}"/>
    <dgm:cxn modelId="{7603F7D7-8802-4C02-B684-66B541B97A5C}" srcId="{42D0E434-08EC-4764-8345-3D22F4F0EC3E}" destId="{9F59F01F-D89B-4FEC-9364-955FD3C3AC55}" srcOrd="4" destOrd="0" parTransId="{14242220-400E-4566-A944-E845A6C2AF34}" sibTransId="{01D13B62-5415-4B85-AD47-9FBCC982C409}"/>
    <dgm:cxn modelId="{AD9B03D8-A517-4A32-BA94-B56E7F6FC128}" type="presOf" srcId="{512F39F4-0AE0-4B5C-99E6-531BFE6EB6CE}" destId="{216BBE4B-D791-4587-8A38-37773D94BD6F}" srcOrd="0" destOrd="0" presId="urn:microsoft.com/office/officeart/2008/layout/VerticalCurvedList"/>
    <dgm:cxn modelId="{C38F48DF-BD24-4A52-95BB-0E4CECCE4024}" type="presOf" srcId="{C885F6D0-6756-41D4-A982-A9B2A2072CCF}" destId="{F212B1C4-3875-4DA9-B26B-3AB965AE3770}" srcOrd="0" destOrd="0" presId="urn:microsoft.com/office/officeart/2008/layout/VerticalCurvedList"/>
    <dgm:cxn modelId="{1A714E4D-2FBB-4857-90C6-5AA460CFA9A9}" type="presParOf" srcId="{CE41C211-B1F3-4CC7-9059-526F5C3B5BF1}" destId="{5D8E6AD1-21BC-42AB-977F-29624A5E0FC8}" srcOrd="0" destOrd="0" presId="urn:microsoft.com/office/officeart/2008/layout/VerticalCurvedList"/>
    <dgm:cxn modelId="{70E0A6D4-E9B3-4987-8D7A-36885047227E}" type="presParOf" srcId="{5D8E6AD1-21BC-42AB-977F-29624A5E0FC8}" destId="{357250F3-74FA-4845-8805-55E451C9DA85}" srcOrd="0" destOrd="0" presId="urn:microsoft.com/office/officeart/2008/layout/VerticalCurvedList"/>
    <dgm:cxn modelId="{E3250C0C-15A0-407F-99CE-59A856CAA455}" type="presParOf" srcId="{357250F3-74FA-4845-8805-55E451C9DA85}" destId="{C023FD5B-9B42-4EE2-A84E-985D135A69CB}" srcOrd="0" destOrd="0" presId="urn:microsoft.com/office/officeart/2008/layout/VerticalCurvedList"/>
    <dgm:cxn modelId="{62C24A0F-6DFA-4DCF-A6DB-C69D80855F99}" type="presParOf" srcId="{357250F3-74FA-4845-8805-55E451C9DA85}" destId="{216BBE4B-D791-4587-8A38-37773D94BD6F}" srcOrd="1" destOrd="0" presId="urn:microsoft.com/office/officeart/2008/layout/VerticalCurvedList"/>
    <dgm:cxn modelId="{90F9DD78-3C3F-4E69-A2FD-513285B8FC43}" type="presParOf" srcId="{357250F3-74FA-4845-8805-55E451C9DA85}" destId="{87CCB2BE-0C3C-4D93-A623-DFE05512B1F2}" srcOrd="2" destOrd="0" presId="urn:microsoft.com/office/officeart/2008/layout/VerticalCurvedList"/>
    <dgm:cxn modelId="{4375AC4D-250C-470A-B6E1-D1FF8D4B78C9}" type="presParOf" srcId="{357250F3-74FA-4845-8805-55E451C9DA85}" destId="{B05596D6-2A00-4F04-842D-788DFA6D2619}" srcOrd="3" destOrd="0" presId="urn:microsoft.com/office/officeart/2008/layout/VerticalCurvedList"/>
    <dgm:cxn modelId="{05A96D3A-E292-4E7D-BE15-9C40E7704F26}" type="presParOf" srcId="{5D8E6AD1-21BC-42AB-977F-29624A5E0FC8}" destId="{904241D5-813B-47ED-8EB9-DFCA4771A70D}" srcOrd="1" destOrd="0" presId="urn:microsoft.com/office/officeart/2008/layout/VerticalCurvedList"/>
    <dgm:cxn modelId="{15F1E670-92E5-4503-886F-725094ECEEF4}" type="presParOf" srcId="{5D8E6AD1-21BC-42AB-977F-29624A5E0FC8}" destId="{0DD634D7-367A-4B17-A056-D94603B9E751}" srcOrd="2" destOrd="0" presId="urn:microsoft.com/office/officeart/2008/layout/VerticalCurvedList"/>
    <dgm:cxn modelId="{D544C697-4BC4-4742-8F8C-13EC30510B9B}" type="presParOf" srcId="{0DD634D7-367A-4B17-A056-D94603B9E751}" destId="{C66449ED-A1FC-4605-A697-E77949B40CDC}" srcOrd="0" destOrd="0" presId="urn:microsoft.com/office/officeart/2008/layout/VerticalCurvedList"/>
    <dgm:cxn modelId="{B2D9652F-6071-4A12-8CD9-316DA7A57505}" type="presParOf" srcId="{5D8E6AD1-21BC-42AB-977F-29624A5E0FC8}" destId="{F212B1C4-3875-4DA9-B26B-3AB965AE3770}" srcOrd="3" destOrd="0" presId="urn:microsoft.com/office/officeart/2008/layout/VerticalCurvedList"/>
    <dgm:cxn modelId="{01DDF122-C1A8-4F18-846A-ED1ABAE2DF9F}" type="presParOf" srcId="{5D8E6AD1-21BC-42AB-977F-29624A5E0FC8}" destId="{BFDB1C2D-ABE4-489D-BCB0-66CF15AD5C58}" srcOrd="4" destOrd="0" presId="urn:microsoft.com/office/officeart/2008/layout/VerticalCurvedList"/>
    <dgm:cxn modelId="{381E723D-D593-4A0F-A015-5F1966E67015}" type="presParOf" srcId="{BFDB1C2D-ABE4-489D-BCB0-66CF15AD5C58}" destId="{4E965191-6E80-449B-B6D2-43646842A9B5}" srcOrd="0" destOrd="0" presId="urn:microsoft.com/office/officeart/2008/layout/VerticalCurvedList"/>
    <dgm:cxn modelId="{FDA85D94-F726-45CC-9D8E-4D3C5FDD689D}" type="presParOf" srcId="{5D8E6AD1-21BC-42AB-977F-29624A5E0FC8}" destId="{58252732-EDCC-4B88-BF2F-58E63EAE6142}" srcOrd="5" destOrd="0" presId="urn:microsoft.com/office/officeart/2008/layout/VerticalCurvedList"/>
    <dgm:cxn modelId="{F8EC8B5C-697A-4B7D-8D8F-FEDFF74CD78C}" type="presParOf" srcId="{5D8E6AD1-21BC-42AB-977F-29624A5E0FC8}" destId="{9AFE7B44-DA88-45C2-9914-5C6A9C891A69}" srcOrd="6" destOrd="0" presId="urn:microsoft.com/office/officeart/2008/layout/VerticalCurvedList"/>
    <dgm:cxn modelId="{21ACFD32-A598-497D-846B-23E8D46CC485}" type="presParOf" srcId="{9AFE7B44-DA88-45C2-9914-5C6A9C891A69}" destId="{2AB7A77D-8609-490B-ADC0-28795D2A88BB}" srcOrd="0" destOrd="0" presId="urn:microsoft.com/office/officeart/2008/layout/VerticalCurvedList"/>
    <dgm:cxn modelId="{C48FE6FB-67D4-4F09-8B62-22790C0A05CB}" type="presParOf" srcId="{5D8E6AD1-21BC-42AB-977F-29624A5E0FC8}" destId="{D82D2A9A-145D-4207-B8E7-4C351F84A5D1}" srcOrd="7" destOrd="0" presId="urn:microsoft.com/office/officeart/2008/layout/VerticalCurvedList"/>
    <dgm:cxn modelId="{E4C75B79-13BC-4EB7-9CC6-4BC60ECA05AA}" type="presParOf" srcId="{5D8E6AD1-21BC-42AB-977F-29624A5E0FC8}" destId="{A21651B9-152F-45B6-9CFA-49B1D301455C}" srcOrd="8" destOrd="0" presId="urn:microsoft.com/office/officeart/2008/layout/VerticalCurvedList"/>
    <dgm:cxn modelId="{090A48BF-9874-4176-A740-56C562A30682}" type="presParOf" srcId="{A21651B9-152F-45B6-9CFA-49B1D301455C}" destId="{1F30AC19-6C57-4C6C-AFD4-1F0EF3D6B876}" srcOrd="0" destOrd="0" presId="urn:microsoft.com/office/officeart/2008/layout/VerticalCurvedList"/>
    <dgm:cxn modelId="{62A6E194-5ADA-40F8-A9B2-07678E93ABF5}" type="presParOf" srcId="{5D8E6AD1-21BC-42AB-977F-29624A5E0FC8}" destId="{72548A3C-D26A-4E55-9AE2-D040ED111E9C}" srcOrd="9" destOrd="0" presId="urn:microsoft.com/office/officeart/2008/layout/VerticalCurvedList"/>
    <dgm:cxn modelId="{3C0B3266-FC4A-409A-8EF7-49399E4742A5}" type="presParOf" srcId="{5D8E6AD1-21BC-42AB-977F-29624A5E0FC8}" destId="{6C4D44F8-F557-448A-B4CE-AF88DEEB70C7}" srcOrd="10" destOrd="0" presId="urn:microsoft.com/office/officeart/2008/layout/VerticalCurvedList"/>
    <dgm:cxn modelId="{D1E1F14B-C461-4DB4-A895-E40771F50A20}" type="presParOf" srcId="{6C4D44F8-F557-448A-B4CE-AF88DEEB70C7}" destId="{C337C131-47C5-46A3-B603-5D6390B1F413}" srcOrd="0" destOrd="0" presId="urn:microsoft.com/office/officeart/2008/layout/VerticalCurvedList"/>
    <dgm:cxn modelId="{07291F00-FF91-442A-886C-BFB93E4C9458}" type="presParOf" srcId="{5D8E6AD1-21BC-42AB-977F-29624A5E0FC8}" destId="{B38487CF-9C07-4A24-B8D4-904BEF13061A}" srcOrd="11" destOrd="0" presId="urn:microsoft.com/office/officeart/2008/layout/VerticalCurvedList"/>
    <dgm:cxn modelId="{5C9120AE-7210-4CF6-BC8F-5DF37BA33C38}" type="presParOf" srcId="{5D8E6AD1-21BC-42AB-977F-29624A5E0FC8}" destId="{8F995AF9-9BB9-40EC-ADA3-D1A1DA09C502}" srcOrd="12" destOrd="0" presId="urn:microsoft.com/office/officeart/2008/layout/VerticalCurvedList"/>
    <dgm:cxn modelId="{FEE6DD42-5B4D-4E50-95D3-CF1D4E1AAF80}" type="presParOf" srcId="{8F995AF9-9BB9-40EC-ADA3-D1A1DA09C502}" destId="{8DB39B77-A918-43CD-9BE2-4F784E958D7E}" srcOrd="0" destOrd="0" presId="urn:microsoft.com/office/officeart/2008/layout/VerticalCurvedList"/>
    <dgm:cxn modelId="{12D0F2DB-515B-461D-9EF8-F7174A6286CB}" type="presParOf" srcId="{5D8E6AD1-21BC-42AB-977F-29624A5E0FC8}" destId="{57C88FA4-E320-4A59-9369-979FB73462DF}" srcOrd="13" destOrd="0" presId="urn:microsoft.com/office/officeart/2008/layout/VerticalCurvedList"/>
    <dgm:cxn modelId="{605E95EA-7EE8-4CF2-92CB-3C71E0AA2441}" type="presParOf" srcId="{5D8E6AD1-21BC-42AB-977F-29624A5E0FC8}" destId="{D3361F06-0285-48CA-80E1-47A1020DE6F2}" srcOrd="14" destOrd="0" presId="urn:microsoft.com/office/officeart/2008/layout/VerticalCurvedList"/>
    <dgm:cxn modelId="{CC72C4C8-95F0-45F6-8F68-70E0206DE3B3}" type="presParOf" srcId="{D3361F06-0285-48CA-80E1-47A1020DE6F2}" destId="{7FAB438D-33AA-4AAB-99C7-FB5AC765311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6BBE4B-D791-4587-8A38-37773D94BD6F}">
      <dsp:nvSpPr>
        <dsp:cNvPr id="0" name=""/>
        <dsp:cNvSpPr/>
      </dsp:nvSpPr>
      <dsp:spPr>
        <a:xfrm>
          <a:off x="-6122738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905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4241D5-813B-47ED-8EB9-DFCA4771A70D}">
      <dsp:nvSpPr>
        <dsp:cNvPr id="0" name=""/>
        <dsp:cNvSpPr/>
      </dsp:nvSpPr>
      <dsp:spPr>
        <a:xfrm>
          <a:off x="380119" y="246332"/>
          <a:ext cx="11100243" cy="492448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Освітня субвенція – 16 698,5 тис. грн.</a:t>
          </a:r>
          <a:endParaRPr lang="uk-UA" sz="1200" kern="1200" dirty="0">
            <a:solidFill>
              <a:schemeClr val="tx1"/>
            </a:solidFill>
            <a:latin typeface="Sitka Heading" panose="02000505000000020004" pitchFamily="2" charset="0"/>
          </a:endParaRPr>
        </a:p>
      </dsp:txBody>
      <dsp:txXfrm>
        <a:off x="380119" y="246332"/>
        <a:ext cx="11100243" cy="492448"/>
      </dsp:txXfrm>
    </dsp:sp>
    <dsp:sp modelId="{C66449ED-A1FC-4605-A697-E77949B40CDC}">
      <dsp:nvSpPr>
        <dsp:cNvPr id="0" name=""/>
        <dsp:cNvSpPr/>
      </dsp:nvSpPr>
      <dsp:spPr>
        <a:xfrm>
          <a:off x="72339" y="184776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12B1C4-3875-4DA9-B26B-3AB965AE3770}">
      <dsp:nvSpPr>
        <dsp:cNvPr id="0" name=""/>
        <dsp:cNvSpPr/>
      </dsp:nvSpPr>
      <dsp:spPr>
        <a:xfrm>
          <a:off x="826075" y="985438"/>
          <a:ext cx="10654287" cy="492448"/>
        </a:xfrm>
        <a:prstGeom prst="rect">
          <a:avLst/>
        </a:prstGeom>
        <a:solidFill>
          <a:schemeClr val="accent1">
            <a:shade val="50000"/>
            <a:hueOff val="24249"/>
            <a:satOff val="1379"/>
            <a:lumOff val="103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Субвенція на надання державної підтримки особам з особливими освітніми потребами – 36,0  тис. грн.</a:t>
          </a:r>
          <a:endParaRPr lang="uk-UA" sz="1200" kern="1200" dirty="0">
            <a:solidFill>
              <a:schemeClr val="tx1"/>
            </a:solidFill>
            <a:latin typeface="Sitka Heading" panose="02000505000000020004" pitchFamily="2" charset="0"/>
          </a:endParaRPr>
        </a:p>
      </dsp:txBody>
      <dsp:txXfrm>
        <a:off x="826075" y="985438"/>
        <a:ext cx="10654287" cy="492448"/>
      </dsp:txXfrm>
    </dsp:sp>
    <dsp:sp modelId="{4E965191-6E80-449B-B6D2-43646842A9B5}">
      <dsp:nvSpPr>
        <dsp:cNvPr id="0" name=""/>
        <dsp:cNvSpPr/>
      </dsp:nvSpPr>
      <dsp:spPr>
        <a:xfrm>
          <a:off x="518295" y="923882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24249"/>
              <a:satOff val="1379"/>
              <a:lumOff val="103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252732-EDCC-4B88-BF2F-58E63EAE6142}">
      <dsp:nvSpPr>
        <dsp:cNvPr id="0" name=""/>
        <dsp:cNvSpPr/>
      </dsp:nvSpPr>
      <dsp:spPr>
        <a:xfrm>
          <a:off x="1070457" y="1724003"/>
          <a:ext cx="10409905" cy="492448"/>
        </a:xfrm>
        <a:prstGeom prst="rect">
          <a:avLst/>
        </a:prstGeom>
        <a:solidFill>
          <a:schemeClr val="accent1">
            <a:shade val="50000"/>
            <a:hueOff val="48497"/>
            <a:satOff val="2759"/>
            <a:lumOff val="2074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 err="1">
              <a:solidFill>
                <a:schemeClr val="tx1"/>
              </a:solidFill>
              <a:latin typeface="Sitka Heading" panose="02000505000000020004" pitchFamily="2" charset="0"/>
              <a:ea typeface="Times New Roman" panose="02020603050405020304" pitchFamily="18" charset="0"/>
            </a:rPr>
            <a:t>С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убвенція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з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місцевого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бюджету на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здійснення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переданих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видатків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у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сфері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освіти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за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рахунок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коштів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освітньої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субвенції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в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сумі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64,1 тис. грн</a:t>
          </a:r>
          <a:r>
            <a:rPr lang="uk-UA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.</a:t>
          </a:r>
          <a:endParaRPr lang="uk-UA" sz="1200" kern="1200" dirty="0">
            <a:solidFill>
              <a:schemeClr val="tx1"/>
            </a:solidFill>
            <a:latin typeface="Sitka Heading" panose="02000505000000020004" pitchFamily="2" charset="0"/>
          </a:endParaRPr>
        </a:p>
      </dsp:txBody>
      <dsp:txXfrm>
        <a:off x="1070457" y="1724003"/>
        <a:ext cx="10409905" cy="492448"/>
      </dsp:txXfrm>
    </dsp:sp>
    <dsp:sp modelId="{2AB7A77D-8609-490B-ADC0-28795D2A88BB}">
      <dsp:nvSpPr>
        <dsp:cNvPr id="0" name=""/>
        <dsp:cNvSpPr/>
      </dsp:nvSpPr>
      <dsp:spPr>
        <a:xfrm>
          <a:off x="762677" y="1662447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48497"/>
              <a:satOff val="2759"/>
              <a:lumOff val="207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2D2A9A-145D-4207-B8E7-4C351F84A5D1}">
      <dsp:nvSpPr>
        <dsp:cNvPr id="0" name=""/>
        <dsp:cNvSpPr/>
      </dsp:nvSpPr>
      <dsp:spPr>
        <a:xfrm>
          <a:off x="1148486" y="2463109"/>
          <a:ext cx="10331876" cy="492448"/>
        </a:xfrm>
        <a:prstGeom prst="rect">
          <a:avLst/>
        </a:prstGeom>
        <a:solidFill>
          <a:schemeClr val="accent1">
            <a:shade val="50000"/>
            <a:hueOff val="72746"/>
            <a:satOff val="4138"/>
            <a:lumOff val="3111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Субвенція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з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місцевого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бюджету на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проектування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відновлення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будівництво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модернізацію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облаштування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ремонт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об`єктів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будівництва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громадського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призначення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соціальної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сфери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культурної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спадщини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житлово-комунального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господарства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,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інших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</a:t>
          </a:r>
          <a:r>
            <a:rPr lang="ru-RU" sz="1200" kern="1200" dirty="0" err="1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об`єктів</a:t>
          </a:r>
          <a:r>
            <a:rPr lang="ru-RU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  в 1648,1 тис. грн</a:t>
          </a:r>
          <a:endParaRPr lang="uk-UA" sz="1200" kern="1200" dirty="0">
            <a:solidFill>
              <a:schemeClr val="tx1"/>
            </a:solidFill>
            <a:latin typeface="Sitka Heading" panose="02000505000000020004" pitchFamily="2" charset="0"/>
          </a:endParaRPr>
        </a:p>
      </dsp:txBody>
      <dsp:txXfrm>
        <a:off x="1148486" y="2463109"/>
        <a:ext cx="10331876" cy="492448"/>
      </dsp:txXfrm>
    </dsp:sp>
    <dsp:sp modelId="{1F30AC19-6C57-4C6C-AFD4-1F0EF3D6B876}">
      <dsp:nvSpPr>
        <dsp:cNvPr id="0" name=""/>
        <dsp:cNvSpPr/>
      </dsp:nvSpPr>
      <dsp:spPr>
        <a:xfrm>
          <a:off x="840706" y="2401553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72746"/>
              <a:satOff val="4138"/>
              <a:lumOff val="311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548A3C-D26A-4E55-9AE2-D040ED111E9C}">
      <dsp:nvSpPr>
        <dsp:cNvPr id="0" name=""/>
        <dsp:cNvSpPr/>
      </dsp:nvSpPr>
      <dsp:spPr>
        <a:xfrm>
          <a:off x="1070457" y="3202215"/>
          <a:ext cx="10409905" cy="492448"/>
        </a:xfrm>
        <a:prstGeom prst="rect">
          <a:avLst/>
        </a:prstGeom>
        <a:solidFill>
          <a:schemeClr val="accent1">
            <a:shade val="50000"/>
            <a:hueOff val="72746"/>
            <a:satOff val="4138"/>
            <a:lumOff val="3111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Базова дотація  - 9 874,9 тис. грн.</a:t>
          </a:r>
          <a:endParaRPr lang="uk-UA" sz="1200" kern="1200" dirty="0">
            <a:solidFill>
              <a:schemeClr val="tx1"/>
            </a:solidFill>
            <a:latin typeface="Sitka Heading" panose="02000505000000020004" pitchFamily="2" charset="0"/>
          </a:endParaRPr>
        </a:p>
      </dsp:txBody>
      <dsp:txXfrm>
        <a:off x="1070457" y="3202215"/>
        <a:ext cx="10409905" cy="492448"/>
      </dsp:txXfrm>
    </dsp:sp>
    <dsp:sp modelId="{C337C131-47C5-46A3-B603-5D6390B1F413}">
      <dsp:nvSpPr>
        <dsp:cNvPr id="0" name=""/>
        <dsp:cNvSpPr/>
      </dsp:nvSpPr>
      <dsp:spPr>
        <a:xfrm>
          <a:off x="762677" y="3140659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72746"/>
              <a:satOff val="4138"/>
              <a:lumOff val="311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8487CF-9C07-4A24-B8D4-904BEF13061A}">
      <dsp:nvSpPr>
        <dsp:cNvPr id="0" name=""/>
        <dsp:cNvSpPr/>
      </dsp:nvSpPr>
      <dsp:spPr>
        <a:xfrm>
          <a:off x="826075" y="3940779"/>
          <a:ext cx="10654287" cy="492448"/>
        </a:xfrm>
        <a:prstGeom prst="rect">
          <a:avLst/>
        </a:prstGeom>
        <a:solidFill>
          <a:schemeClr val="accent1">
            <a:shade val="50000"/>
            <a:hueOff val="48497"/>
            <a:satOff val="2759"/>
            <a:lumOff val="2074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Інші субвенції з місцевого бюджету в сумі 1 498,0 тис. грн.</a:t>
          </a:r>
          <a:endParaRPr lang="uk-UA" sz="1200" kern="1200" dirty="0">
            <a:solidFill>
              <a:schemeClr val="tx1"/>
            </a:solidFill>
            <a:latin typeface="Sitka Heading" panose="02000505000000020004" pitchFamily="2" charset="0"/>
          </a:endParaRPr>
        </a:p>
      </dsp:txBody>
      <dsp:txXfrm>
        <a:off x="826075" y="3940779"/>
        <a:ext cx="10654287" cy="492448"/>
      </dsp:txXfrm>
    </dsp:sp>
    <dsp:sp modelId="{8DB39B77-A918-43CD-9BE2-4F784E958D7E}">
      <dsp:nvSpPr>
        <dsp:cNvPr id="0" name=""/>
        <dsp:cNvSpPr/>
      </dsp:nvSpPr>
      <dsp:spPr>
        <a:xfrm>
          <a:off x="518295" y="3879223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48497"/>
              <a:satOff val="2759"/>
              <a:lumOff val="207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C88FA4-E320-4A59-9369-979FB73462DF}">
      <dsp:nvSpPr>
        <dsp:cNvPr id="0" name=""/>
        <dsp:cNvSpPr/>
      </dsp:nvSpPr>
      <dsp:spPr>
        <a:xfrm>
          <a:off x="380119" y="4679885"/>
          <a:ext cx="11100243" cy="492448"/>
        </a:xfrm>
        <a:prstGeom prst="rect">
          <a:avLst/>
        </a:prstGeom>
        <a:solidFill>
          <a:schemeClr val="accent1">
            <a:shade val="50000"/>
            <a:hueOff val="24249"/>
            <a:satOff val="1379"/>
            <a:lumOff val="103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>
              <a:solidFill>
                <a:schemeClr val="tx1"/>
              </a:solidFill>
              <a:effectLst/>
              <a:latin typeface="Sitka Heading" panose="02000505000000020004" pitchFamily="2" charset="0"/>
              <a:ea typeface="Times New Roman" panose="02020603050405020304" pitchFamily="18" charset="0"/>
            </a:rPr>
            <a:t>Інші дотації з місцевого бюджету в сумі 564,5 тис. грн.</a:t>
          </a:r>
          <a:endParaRPr lang="uk-UA" sz="1200" kern="1200" dirty="0">
            <a:solidFill>
              <a:schemeClr val="tx1"/>
            </a:solidFill>
            <a:latin typeface="Sitka Heading" panose="02000505000000020004" pitchFamily="2" charset="0"/>
          </a:endParaRPr>
        </a:p>
      </dsp:txBody>
      <dsp:txXfrm>
        <a:off x="380119" y="4679885"/>
        <a:ext cx="11100243" cy="492448"/>
      </dsp:txXfrm>
    </dsp:sp>
    <dsp:sp modelId="{7FAB438D-33AA-4AAB-99C7-FB5AC765311E}">
      <dsp:nvSpPr>
        <dsp:cNvPr id="0" name=""/>
        <dsp:cNvSpPr/>
      </dsp:nvSpPr>
      <dsp:spPr>
        <a:xfrm>
          <a:off x="72339" y="4618329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50000"/>
              <a:hueOff val="24249"/>
              <a:satOff val="1379"/>
              <a:lumOff val="103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32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578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935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971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001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8063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403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1991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7348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740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4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AB3D3AB-EB1B-4369-9253-5DA098D62A5E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175579A-ACE3-401F-A8DE-5D10D07E9FD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181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16" r:id="rId1"/>
    <p:sldLayoutId id="2147484917" r:id="rId2"/>
    <p:sldLayoutId id="2147484918" r:id="rId3"/>
    <p:sldLayoutId id="2147484919" r:id="rId4"/>
    <p:sldLayoutId id="2147484920" r:id="rId5"/>
    <p:sldLayoutId id="2147484921" r:id="rId6"/>
    <p:sldLayoutId id="2147484922" r:id="rId7"/>
    <p:sldLayoutId id="2147484923" r:id="rId8"/>
    <p:sldLayoutId id="2147484924" r:id="rId9"/>
    <p:sldLayoutId id="2147484925" r:id="rId10"/>
    <p:sldLayoutId id="21474849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DAF954A-FB8D-20D2-2915-1AA0B3D85683}"/>
              </a:ext>
            </a:extLst>
          </p:cNvPr>
          <p:cNvSpPr txBox="1"/>
          <p:nvPr/>
        </p:nvSpPr>
        <p:spPr>
          <a:xfrm>
            <a:off x="1363558" y="1413803"/>
            <a:ext cx="839372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ЗВІТ ПРО ВИКОНАННЯ БЮДЖЕТУ ГНІЗДИЧІВСЬКОЇ СЕЛИЩНОЇ ТЕРИТОРІАЛЬНОЇ ГРОМАДИ ЗА 2023 РІК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8B1F6CA-7F6C-6579-949C-63779B2C15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5250" r="8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88468" y="222609"/>
            <a:ext cx="2389422" cy="238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02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ручной ввод 8">
            <a:extLst>
              <a:ext uri="{FF2B5EF4-FFF2-40B4-BE49-F238E27FC236}">
                <a16:creationId xmlns:a16="http://schemas.microsoft.com/office/drawing/2014/main" id="{64BAE927-83F7-42D6-BD43-ED206282A211}"/>
              </a:ext>
            </a:extLst>
          </p:cNvPr>
          <p:cNvSpPr/>
          <p:nvPr/>
        </p:nvSpPr>
        <p:spPr>
          <a:xfrm rot="16200000" flipH="1">
            <a:off x="5274270" y="-59730"/>
            <a:ext cx="6858000" cy="6977460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1D8061C-CD9C-F33B-E4C4-7A2F9C04F14E}"/>
              </a:ext>
            </a:extLst>
          </p:cNvPr>
          <p:cNvSpPr/>
          <p:nvPr/>
        </p:nvSpPr>
        <p:spPr>
          <a:xfrm>
            <a:off x="7329729" y="1268083"/>
            <a:ext cx="3785772" cy="773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1297F9-FD54-2B6F-065A-A649A7D24FF3}"/>
              </a:ext>
            </a:extLst>
          </p:cNvPr>
          <p:cNvSpPr txBox="1"/>
          <p:nvPr/>
        </p:nvSpPr>
        <p:spPr>
          <a:xfrm>
            <a:off x="7476926" y="1350424"/>
            <a:ext cx="3446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i="1" dirty="0" err="1"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Гніздичівська</a:t>
            </a:r>
            <a:r>
              <a:rPr lang="uk-UA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 селищна рада</a:t>
            </a:r>
          </a:p>
          <a:p>
            <a:pPr algn="ctr"/>
            <a:r>
              <a:rPr lang="ru-RU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6 890,1 тис. грн.</a:t>
            </a:r>
          </a:p>
        </p:txBody>
      </p:sp>
      <p:graphicFrame>
        <p:nvGraphicFramePr>
          <p:cNvPr id="17" name="Диаграмма 16">
            <a:extLst>
              <a:ext uri="{FF2B5EF4-FFF2-40B4-BE49-F238E27FC236}">
                <a16:creationId xmlns:a16="http://schemas.microsoft.com/office/drawing/2014/main" id="{73AE43B4-5C03-2DC8-4943-7B652C6CD6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7334640"/>
              </p:ext>
            </p:extLst>
          </p:nvPr>
        </p:nvGraphicFramePr>
        <p:xfrm>
          <a:off x="208200" y="1111094"/>
          <a:ext cx="6278765" cy="5322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C3CA083-E8C4-0BF3-D567-2578B7659E4E}"/>
              </a:ext>
            </a:extLst>
          </p:cNvPr>
          <p:cNvSpPr txBox="1"/>
          <p:nvPr/>
        </p:nvSpPr>
        <p:spPr>
          <a:xfrm>
            <a:off x="208200" y="156987"/>
            <a:ext cx="11750065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Видатки на утримання державного управління за 2023 рік</a:t>
            </a:r>
          </a:p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9 566,3 тис. грн. (2022 рік – 7 542,7 тис. грн.)</a:t>
            </a:r>
            <a:endParaRPr lang="ru-RU" sz="28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glow rad="63500">
                  <a:schemeClr val="bg2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3643788-C283-71A2-97C4-0B80A772A1C6}"/>
              </a:ext>
            </a:extLst>
          </p:cNvPr>
          <p:cNvSpPr/>
          <p:nvPr/>
        </p:nvSpPr>
        <p:spPr>
          <a:xfrm>
            <a:off x="7329729" y="2311949"/>
            <a:ext cx="3785772" cy="773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D2EFA85D-FD3A-E5AE-E3AA-C33DFDA00F35}"/>
              </a:ext>
            </a:extLst>
          </p:cNvPr>
          <p:cNvSpPr/>
          <p:nvPr/>
        </p:nvSpPr>
        <p:spPr>
          <a:xfrm>
            <a:off x="7329729" y="3407876"/>
            <a:ext cx="3785772" cy="773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4A407E6-BC91-4419-575B-8F23EEA5C760}"/>
              </a:ext>
            </a:extLst>
          </p:cNvPr>
          <p:cNvSpPr/>
          <p:nvPr/>
        </p:nvSpPr>
        <p:spPr>
          <a:xfrm>
            <a:off x="7147052" y="4482908"/>
            <a:ext cx="4145787" cy="95888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CC249245-A970-F679-74E1-13E40BCB6C6F}"/>
              </a:ext>
            </a:extLst>
          </p:cNvPr>
          <p:cNvSpPr/>
          <p:nvPr/>
        </p:nvSpPr>
        <p:spPr>
          <a:xfrm>
            <a:off x="7329729" y="5763231"/>
            <a:ext cx="3785772" cy="773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17015D-1B37-7E76-C457-25A7A0010B16}"/>
              </a:ext>
            </a:extLst>
          </p:cNvPr>
          <p:cNvSpPr txBox="1"/>
          <p:nvPr/>
        </p:nvSpPr>
        <p:spPr>
          <a:xfrm>
            <a:off x="7499322" y="2283115"/>
            <a:ext cx="3446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Фінансовий відділ виконавчого комітету </a:t>
            </a:r>
            <a:r>
              <a:rPr lang="uk-UA" sz="1600" b="1" i="1" dirty="0" err="1"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uk-UA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 селищної ради 823,5  тис. грн.</a:t>
            </a:r>
            <a:endParaRPr lang="ru-RU" sz="1600" b="1" i="1" dirty="0"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F4A054-7E4C-24E6-DE96-C8171CBA943B}"/>
              </a:ext>
            </a:extLst>
          </p:cNvPr>
          <p:cNvSpPr txBox="1"/>
          <p:nvPr/>
        </p:nvSpPr>
        <p:spPr>
          <a:xfrm>
            <a:off x="7552218" y="3491833"/>
            <a:ext cx="3446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Служба у справах дітей</a:t>
            </a:r>
          </a:p>
          <a:p>
            <a:pPr algn="ctr"/>
            <a:r>
              <a:rPr lang="uk-UA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 286,9 тис. грн.</a:t>
            </a:r>
            <a:endParaRPr lang="ru-RU" sz="1600" b="1" i="1" dirty="0"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77A097-BBCE-2BA1-6A83-996A350B3EC4}"/>
              </a:ext>
            </a:extLst>
          </p:cNvPr>
          <p:cNvSpPr txBox="1"/>
          <p:nvPr/>
        </p:nvSpPr>
        <p:spPr>
          <a:xfrm>
            <a:off x="7040155" y="4430358"/>
            <a:ext cx="4252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Відділ освіти, охорони здоров’я та соціально-культурної сфери виконавчого комітету </a:t>
            </a:r>
            <a:r>
              <a:rPr lang="uk-UA" sz="1600" b="1" i="1" dirty="0" err="1"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uk-UA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 селищної ради</a:t>
            </a:r>
          </a:p>
          <a:p>
            <a:pPr algn="ctr"/>
            <a:r>
              <a:rPr lang="uk-UA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1 463,9 тис. грн.</a:t>
            </a:r>
            <a:endParaRPr lang="ru-RU" sz="1600" b="1" i="1" dirty="0"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0DD4FC-B954-B115-C8D1-2708D6579F0C}"/>
              </a:ext>
            </a:extLst>
          </p:cNvPr>
          <p:cNvSpPr txBox="1"/>
          <p:nvPr/>
        </p:nvSpPr>
        <p:spPr>
          <a:xfrm>
            <a:off x="7532402" y="5735402"/>
            <a:ext cx="3335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Програми у сфері державного управління</a:t>
            </a:r>
          </a:p>
          <a:p>
            <a:pPr algn="ctr"/>
            <a:r>
              <a:rPr lang="uk-UA" sz="16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101,9 тис. грн.</a:t>
            </a:r>
            <a:endParaRPr lang="ru-RU" sz="1600" b="1" i="1" dirty="0"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070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ручной ввод 1">
            <a:extLst>
              <a:ext uri="{FF2B5EF4-FFF2-40B4-BE49-F238E27FC236}">
                <a16:creationId xmlns:a16="http://schemas.microsoft.com/office/drawing/2014/main" id="{F9333913-0024-D585-CFBB-3AA48BD0B0B7}"/>
              </a:ext>
            </a:extLst>
          </p:cNvPr>
          <p:cNvSpPr/>
          <p:nvPr/>
        </p:nvSpPr>
        <p:spPr>
          <a:xfrm rot="5400000">
            <a:off x="333129" y="-353811"/>
            <a:ext cx="6858000" cy="7524257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4519B9-5D7E-65D1-B330-98E2D1FE5E48}"/>
              </a:ext>
            </a:extLst>
          </p:cNvPr>
          <p:cNvSpPr txBox="1"/>
          <p:nvPr/>
        </p:nvSpPr>
        <p:spPr>
          <a:xfrm>
            <a:off x="273836" y="238128"/>
            <a:ext cx="11702387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Видатки на утримання закладів освіти </a:t>
            </a:r>
            <a:r>
              <a:rPr lang="uk-UA" sz="2800" b="1" i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ТГ за 2023 рік</a:t>
            </a:r>
          </a:p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42 534,8 тис. грн. (2022 рік – 37 412,2 тис. грн.)</a:t>
            </a:r>
            <a:endParaRPr lang="ru-RU" sz="28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glow rad="63500">
                  <a:schemeClr val="bg2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457C19E5-472A-C5C9-FF8D-3D9A3B2F67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7013937"/>
              </p:ext>
            </p:extLst>
          </p:nvPr>
        </p:nvGraphicFramePr>
        <p:xfrm>
          <a:off x="6441147" y="1449372"/>
          <a:ext cx="5188957" cy="5130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33A011E-1C60-F083-8203-FB69BA753B7D}"/>
              </a:ext>
            </a:extLst>
          </p:cNvPr>
          <p:cNvSpPr/>
          <p:nvPr/>
        </p:nvSpPr>
        <p:spPr>
          <a:xfrm>
            <a:off x="273836" y="5808523"/>
            <a:ext cx="6020040" cy="773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atin typeface="Sitka Heading" panose="02000505000000020004" pitchFamily="2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830C003-351C-E62D-6B6A-A9875BA12D48}"/>
              </a:ext>
            </a:extLst>
          </p:cNvPr>
          <p:cNvSpPr/>
          <p:nvPr/>
        </p:nvSpPr>
        <p:spPr>
          <a:xfrm>
            <a:off x="273837" y="4355566"/>
            <a:ext cx="6020040" cy="119749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F8E6A6E-05CD-8CF4-4833-C4040EFA2651}"/>
              </a:ext>
            </a:extLst>
          </p:cNvPr>
          <p:cNvSpPr/>
          <p:nvPr/>
        </p:nvSpPr>
        <p:spPr>
          <a:xfrm>
            <a:off x="273836" y="2883211"/>
            <a:ext cx="5985728" cy="119749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0D50AC5-7596-0B96-B610-D7C957ECAAD5}"/>
              </a:ext>
            </a:extLst>
          </p:cNvPr>
          <p:cNvSpPr/>
          <p:nvPr/>
        </p:nvSpPr>
        <p:spPr>
          <a:xfrm>
            <a:off x="273837" y="1412337"/>
            <a:ext cx="5985728" cy="119749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7EBFD2-A353-F479-E47A-B3D21C8A8599}"/>
              </a:ext>
            </a:extLst>
          </p:cNvPr>
          <p:cNvSpPr txBox="1"/>
          <p:nvPr/>
        </p:nvSpPr>
        <p:spPr>
          <a:xfrm>
            <a:off x="308148" y="1347208"/>
            <a:ext cx="5985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Заклади дошкільної освіти</a:t>
            </a:r>
          </a:p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6 553,4 тис. грн.</a:t>
            </a:r>
          </a:p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(109 дітей. Середня вартість утримання однієї дитини на рік становить 60,1 тис. грн. 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4EF417-FFDC-2BAC-EDF9-9D596D956F6B}"/>
              </a:ext>
            </a:extLst>
          </p:cNvPr>
          <p:cNvSpPr txBox="1"/>
          <p:nvPr/>
        </p:nvSpPr>
        <p:spPr>
          <a:xfrm>
            <a:off x="145347" y="2851387"/>
            <a:ext cx="6242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Заклади загальної середньої освіти</a:t>
            </a:r>
          </a:p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33 010,8 тис. грн.</a:t>
            </a:r>
          </a:p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(641 учнів.  Середня вартість утримання одного учня на рік становить 51,5 тис. грн. 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7631EB-66B8-43ED-7BCB-D0F9FEDA8439}"/>
              </a:ext>
            </a:extLst>
          </p:cNvPr>
          <p:cNvSpPr txBox="1"/>
          <p:nvPr/>
        </p:nvSpPr>
        <p:spPr>
          <a:xfrm>
            <a:off x="326932" y="4326577"/>
            <a:ext cx="5649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Дитяча мистецька школа</a:t>
            </a:r>
          </a:p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2 895,7 тис. грн.</a:t>
            </a:r>
          </a:p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(120</a:t>
            </a:r>
            <a:r>
              <a:rPr lang="uk-UA" b="1" i="1" dirty="0">
                <a:solidFill>
                  <a:srgbClr val="FF0000"/>
                </a:solidFill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учнів.  Середня вартість утримання одного учня на рік становить 24,1 тис. грн. 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3A6073-706D-B3A6-8D71-0003B5407D14}"/>
              </a:ext>
            </a:extLst>
          </p:cNvPr>
          <p:cNvSpPr txBox="1"/>
          <p:nvPr/>
        </p:nvSpPr>
        <p:spPr>
          <a:xfrm>
            <a:off x="1519684" y="5867603"/>
            <a:ext cx="3494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Програми у галузі освіти</a:t>
            </a:r>
          </a:p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74,9 тис. грн.</a:t>
            </a:r>
            <a:endParaRPr lang="ru-RU" b="1" i="1" dirty="0"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800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A5BAB34-5EDD-E3D8-51BE-8F5FE520053C}"/>
              </a:ext>
            </a:extLst>
          </p:cNvPr>
          <p:cNvSpPr/>
          <p:nvPr/>
        </p:nvSpPr>
        <p:spPr>
          <a:xfrm>
            <a:off x="6454140" y="1691640"/>
            <a:ext cx="4951872" cy="2560320"/>
          </a:xfrm>
          <a:prstGeom prst="roundRect">
            <a:avLst/>
          </a:prstGeom>
          <a:ln w="28575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Відшкодування у 2023 році комунальних послуг:</a:t>
            </a:r>
          </a:p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- </a:t>
            </a:r>
            <a:r>
              <a:rPr lang="uk-UA" b="1" i="1" dirty="0" err="1"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Гніздичівський</a:t>
            </a:r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 ЗЗСО І-ІІІ ст. – 958,2 тис. грн. </a:t>
            </a:r>
          </a:p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- ЗДО «Колосок» - 176,3 тис. грн.</a:t>
            </a:r>
          </a:p>
          <a:p>
            <a:pPr algn="ctr"/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- Орендарі (ФОП </a:t>
            </a:r>
            <a:r>
              <a:rPr lang="uk-UA" b="1" i="1" dirty="0" err="1">
                <a:latin typeface="Sitka Heading" panose="02000505000000020004" pitchFamily="2" charset="0"/>
                <a:cs typeface="Times New Roman" panose="02020603050405020304" pitchFamily="18" charset="0"/>
              </a:rPr>
              <a:t>Салдан</a:t>
            </a:r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 М.Ф., ФОП Швед І.В., ФОП </a:t>
            </a:r>
            <a:r>
              <a:rPr lang="uk-UA" b="1" i="1" dirty="0" err="1">
                <a:latin typeface="Sitka Heading" panose="02000505000000020004" pitchFamily="2" charset="0"/>
                <a:cs typeface="Times New Roman" panose="02020603050405020304" pitchFamily="18" charset="0"/>
              </a:rPr>
              <a:t>Галелюк</a:t>
            </a:r>
            <a:r>
              <a:rPr lang="uk-UA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 Л.Р., ТзОВ «Компанія «Лілея») – 30,7 тис. грн.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4B19B7-D2B6-EB48-20F5-D8A58E86C418}"/>
              </a:ext>
            </a:extLst>
          </p:cNvPr>
          <p:cNvSpPr txBox="1"/>
          <p:nvPr/>
        </p:nvSpPr>
        <p:spPr>
          <a:xfrm>
            <a:off x="320040" y="282955"/>
            <a:ext cx="115214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Видатки на утримання закладів охорони здоров’я за 2023 рік</a:t>
            </a:r>
          </a:p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1 359,2 тис. грн. (2022 рік – 1 704,8 тис. грн.)</a:t>
            </a:r>
            <a:endParaRPr lang="ru-RU" sz="28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glow rad="63500">
                  <a:schemeClr val="bg2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F90A9D90-6384-552B-2626-C6FDC282AAC7}"/>
              </a:ext>
            </a:extLst>
          </p:cNvPr>
          <p:cNvSpPr/>
          <p:nvPr/>
        </p:nvSpPr>
        <p:spPr>
          <a:xfrm>
            <a:off x="6454140" y="4516557"/>
            <a:ext cx="4951872" cy="1518484"/>
          </a:xfrm>
          <a:prstGeom prst="roundRect">
            <a:avLst/>
          </a:prstGeom>
          <a:ln w="28575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8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Забезпечення безкоштовними медикаментами пільгові категорії населення</a:t>
            </a:r>
          </a:p>
          <a:p>
            <a:pPr algn="ctr"/>
            <a:r>
              <a:rPr lang="uk-UA" sz="18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275,0 тис. грн.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A76C9303-705B-D906-8C65-879766BDB442}"/>
              </a:ext>
            </a:extLst>
          </p:cNvPr>
          <p:cNvSpPr/>
          <p:nvPr/>
        </p:nvSpPr>
        <p:spPr>
          <a:xfrm>
            <a:off x="785988" y="1691640"/>
            <a:ext cx="5310012" cy="4343400"/>
          </a:xfrm>
          <a:prstGeom prst="roundRect">
            <a:avLst/>
          </a:prstGeom>
          <a:ln w="28575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КНП «</a:t>
            </a:r>
            <a:r>
              <a:rPr lang="uk-UA" sz="2000" b="1" i="1" dirty="0" err="1"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Гніздичівська</a:t>
            </a:r>
            <a:r>
              <a:rPr lang="uk-UA" sz="20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 АЗПСМ», </a:t>
            </a:r>
          </a:p>
          <a:p>
            <a:pPr algn="ctr"/>
            <a:r>
              <a:rPr lang="uk-UA" sz="20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ФАПи </a:t>
            </a:r>
          </a:p>
          <a:p>
            <a:pPr algn="ctr"/>
            <a:r>
              <a:rPr lang="uk-UA" sz="20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1 084,2 тис. грн.</a:t>
            </a:r>
          </a:p>
          <a:p>
            <a:pPr algn="ctr"/>
            <a:r>
              <a:rPr lang="uk-UA" sz="1800" b="1" i="1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(спрямовані на оплату комунальних послуг та енергоносіїв, придбання паливних гранул (</a:t>
            </a:r>
            <a:r>
              <a:rPr lang="uk-UA" sz="1800" b="1" i="1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пелет</a:t>
            </a:r>
            <a:r>
              <a:rPr lang="uk-UA" sz="1800" b="1" i="1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), </a:t>
            </a:r>
            <a:r>
              <a:rPr lang="uk-UA" sz="1800" b="1" i="1" dirty="0">
                <a:solidFill>
                  <a:srgbClr val="FF0000"/>
                </a:solidFill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	</a:t>
            </a:r>
            <a:r>
              <a:rPr lang="uk-UA" sz="1800" b="1" i="1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придбання матеріалів для ремонту підлоги ФАП с. Лівчиці,</a:t>
            </a:r>
          </a:p>
          <a:p>
            <a:pPr algn="ctr"/>
            <a:r>
              <a:rPr lang="uk-UA" sz="1800" b="1" i="1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заробітна плата та нарахування на заробітну плату працівникам ФАПу с. Лівчиці та кочегарам)</a:t>
            </a:r>
            <a:endParaRPr lang="uk-UA" sz="2000" b="1" i="1" dirty="0"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133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ручной ввод 1">
            <a:extLst>
              <a:ext uri="{FF2B5EF4-FFF2-40B4-BE49-F238E27FC236}">
                <a16:creationId xmlns:a16="http://schemas.microsoft.com/office/drawing/2014/main" id="{959A5428-0AEB-9D4C-B207-EBB50DCFCDB9}"/>
              </a:ext>
            </a:extLst>
          </p:cNvPr>
          <p:cNvSpPr/>
          <p:nvPr/>
        </p:nvSpPr>
        <p:spPr>
          <a:xfrm>
            <a:off x="0" y="3011308"/>
            <a:ext cx="12005310" cy="3846692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7EB421-391B-89B3-8C5F-D1B4D26B6EC8}"/>
              </a:ext>
            </a:extLst>
          </p:cNvPr>
          <p:cNvSpPr txBox="1"/>
          <p:nvPr/>
        </p:nvSpPr>
        <p:spPr>
          <a:xfrm>
            <a:off x="186690" y="289995"/>
            <a:ext cx="118186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Видатки на соціальний захист населення </a:t>
            </a:r>
            <a:r>
              <a:rPr lang="uk-UA" sz="2800" b="1" i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ТГ за 2023 рік</a:t>
            </a:r>
          </a:p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3 052,2 тис. грн. (2022 рік – 1 715,7 тис. грн.)</a:t>
            </a:r>
            <a:endParaRPr lang="ru-RU" sz="28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glow rad="63500">
                  <a:schemeClr val="bg2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91D1283-846A-BF09-AC9B-50260E85D6C3}"/>
              </a:ext>
            </a:extLst>
          </p:cNvPr>
          <p:cNvSpPr/>
          <p:nvPr/>
        </p:nvSpPr>
        <p:spPr>
          <a:xfrm>
            <a:off x="975741" y="1773762"/>
            <a:ext cx="4461730" cy="73313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«</a:t>
            </a:r>
            <a:r>
              <a:rPr lang="uk-UA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Гніздичівський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ЦНСП»</a:t>
            </a:r>
          </a:p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1 445,8 тис. грн.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AA5F4FD-EE57-3098-54CC-C196C6858C5C}"/>
              </a:ext>
            </a:extLst>
          </p:cNvPr>
          <p:cNvSpPr/>
          <p:nvPr/>
        </p:nvSpPr>
        <p:spPr>
          <a:xfrm>
            <a:off x="1101364" y="4414598"/>
            <a:ext cx="10094628" cy="193899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на надання допомог окремим категоріям громадян громади становлять</a:t>
            </a:r>
          </a:p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1 499,6 тис. грн, в </a:t>
            </a:r>
            <a:r>
              <a:rPr lang="uk-UA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730,6 тис. грн., які спрямовано на виплату грошової матеріальної допомоги для придбання житла на умовах співфінансування, жителю с. Лівчиці </a:t>
            </a:r>
            <a:r>
              <a:rPr lang="uk-UA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Медюх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В.Ю., особі з інвалідністю внаслідок війни 3 група ( за рахунок іншої  субвенції з обласного бюджету в сумі 438,4 тис. грн., кошти місцевого бюджету  в сумі 292,2 тис. грн.).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C8728C9-0CB6-EFA2-485E-978B1E238222}"/>
              </a:ext>
            </a:extLst>
          </p:cNvPr>
          <p:cNvSpPr/>
          <p:nvPr/>
        </p:nvSpPr>
        <p:spPr>
          <a:xfrm rot="10800000" flipV="1">
            <a:off x="975740" y="3011308"/>
            <a:ext cx="4461731" cy="70788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Оздоровлення та відпочинок дітей</a:t>
            </a:r>
          </a:p>
          <a:p>
            <a:pPr algn="ctr"/>
            <a:r>
              <a:rPr lang="uk-UA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92,0 тис. грн.</a:t>
            </a:r>
            <a:endParaRPr lang="uk-UA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0AFE12-DE3D-AF71-E185-C451B85D4CCF}"/>
              </a:ext>
            </a:extLst>
          </p:cNvPr>
          <p:cNvSpPr txBox="1"/>
          <p:nvPr/>
        </p:nvSpPr>
        <p:spPr>
          <a:xfrm>
            <a:off x="6464087" y="2389514"/>
            <a:ext cx="4752172" cy="132343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Компенсаційні виплати за пільговий проїзд окремих категорій громадян на залізничному транспорті</a:t>
            </a:r>
          </a:p>
          <a:p>
            <a:pPr algn="ctr"/>
            <a:r>
              <a:rPr lang="uk-UA" sz="20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14,8 тис. грн.</a:t>
            </a:r>
            <a:endParaRPr lang="uk-UA" sz="2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7D5EFA-4630-1025-8FC6-872A3FC12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436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64090" y="780220"/>
            <a:ext cx="2141220" cy="152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321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ручной ввод 10">
            <a:extLst>
              <a:ext uri="{FF2B5EF4-FFF2-40B4-BE49-F238E27FC236}">
                <a16:creationId xmlns:a16="http://schemas.microsoft.com/office/drawing/2014/main" id="{7ED94065-650C-8ECD-824A-B81A687BF1E1}"/>
              </a:ext>
            </a:extLst>
          </p:cNvPr>
          <p:cNvSpPr/>
          <p:nvPr/>
        </p:nvSpPr>
        <p:spPr>
          <a:xfrm flipV="1">
            <a:off x="39704" y="527899"/>
            <a:ext cx="12005310" cy="3846692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DA2CC5-7879-9347-0007-B2109C6E9EE1}"/>
              </a:ext>
            </a:extLst>
          </p:cNvPr>
          <p:cNvSpPr txBox="1"/>
          <p:nvPr/>
        </p:nvSpPr>
        <p:spPr>
          <a:xfrm>
            <a:off x="232410" y="220931"/>
            <a:ext cx="1172718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Видатки на утримання закладів культури та спорту </a:t>
            </a:r>
            <a:r>
              <a:rPr lang="uk-UA" sz="2800" b="1" i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ТГ за 2023 рік – 3 005,8 тис. грн. (2022 рік – 2 781,3 тис. грн.)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FE8289F-E6D4-486E-1CC7-3BA83D9044D8}"/>
              </a:ext>
            </a:extLst>
          </p:cNvPr>
          <p:cNvSpPr/>
          <p:nvPr/>
        </p:nvSpPr>
        <p:spPr>
          <a:xfrm>
            <a:off x="426236" y="3879709"/>
            <a:ext cx="5311624" cy="24503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6E9985B-C757-26B4-E1B1-79D3FAFDD5BC}"/>
              </a:ext>
            </a:extLst>
          </p:cNvPr>
          <p:cNvSpPr/>
          <p:nvPr/>
        </p:nvSpPr>
        <p:spPr>
          <a:xfrm>
            <a:off x="6454139" y="3879709"/>
            <a:ext cx="5311624" cy="24503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9A5515E-02B8-7BE2-6780-643B5295C7F3}"/>
              </a:ext>
            </a:extLst>
          </p:cNvPr>
          <p:cNvSpPr/>
          <p:nvPr/>
        </p:nvSpPr>
        <p:spPr>
          <a:xfrm>
            <a:off x="6454139" y="1877650"/>
            <a:ext cx="5311624" cy="119749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8D27EBE-3EFC-9396-3180-F70727FF8E34}"/>
              </a:ext>
            </a:extLst>
          </p:cNvPr>
          <p:cNvSpPr/>
          <p:nvPr/>
        </p:nvSpPr>
        <p:spPr>
          <a:xfrm>
            <a:off x="426237" y="1877650"/>
            <a:ext cx="5311623" cy="119749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07D29D4-464E-2901-014A-A648D39F18F5}"/>
              </a:ext>
            </a:extLst>
          </p:cNvPr>
          <p:cNvSpPr/>
          <p:nvPr/>
        </p:nvSpPr>
        <p:spPr>
          <a:xfrm>
            <a:off x="569494" y="1976553"/>
            <a:ext cx="47965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«Центр культури і дозвілля </a:t>
            </a:r>
            <a:r>
              <a:rPr lang="uk-UA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Гніздичівської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селищної ради</a:t>
            </a:r>
          </a:p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1 909,5 тис. грн.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E546BBC-83D9-2BEF-788B-C143B2CBA75C}"/>
              </a:ext>
            </a:extLst>
          </p:cNvPr>
          <p:cNvSpPr/>
          <p:nvPr/>
        </p:nvSpPr>
        <p:spPr>
          <a:xfrm>
            <a:off x="8075830" y="1943414"/>
            <a:ext cx="263161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ФК «РУДА»   </a:t>
            </a:r>
          </a:p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 СОК «</a:t>
            </a:r>
            <a:r>
              <a:rPr lang="uk-UA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Кохавинка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186,1 тис. грн.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7F964EB-5C29-8CBB-BED0-6D705BB3A9D4}"/>
              </a:ext>
            </a:extLst>
          </p:cNvPr>
          <p:cNvSpPr/>
          <p:nvPr/>
        </p:nvSpPr>
        <p:spPr>
          <a:xfrm>
            <a:off x="851182" y="4289297"/>
            <a:ext cx="44617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«Бібліотека- інформаційний центр інтелектуального та творчого розвитку </a:t>
            </a:r>
            <a:r>
              <a:rPr lang="uk-UA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Гніздичівської</a:t>
            </a:r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селищної ради»</a:t>
            </a:r>
          </a:p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859,5 тис. грн.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C876B08-2BEC-47C1-4762-3B2CBD524756}"/>
              </a:ext>
            </a:extLst>
          </p:cNvPr>
          <p:cNvSpPr/>
          <p:nvPr/>
        </p:nvSpPr>
        <p:spPr>
          <a:xfrm>
            <a:off x="6454139" y="3953818"/>
            <a:ext cx="5228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пропагування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надбань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народної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творчості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відзначення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державних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регіональних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свят,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пам’ятних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знаменних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дат,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представницьких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Гніздичівської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ТГ </a:t>
            </a:r>
            <a:endParaRPr lang="uk-UA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50,7 тис. грн.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156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3350EF-73F4-81D6-2946-93E7F7586130}"/>
              </a:ext>
            </a:extLst>
          </p:cNvPr>
          <p:cNvSpPr txBox="1"/>
          <p:nvPr/>
        </p:nvSpPr>
        <p:spPr>
          <a:xfrm>
            <a:off x="205740" y="239004"/>
            <a:ext cx="116392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Видатки на утримання житлово-комунального господарства </a:t>
            </a:r>
            <a:r>
              <a:rPr lang="uk-UA" sz="2800" b="1" i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ТГ за 2023  рік – 3 111,0 тис. грн. (2022 рік – 2 316,0 тис. грн.)</a:t>
            </a:r>
            <a:endParaRPr lang="ru-RU" sz="28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glow rad="63500">
                  <a:schemeClr val="bg2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ECEE8835-EEA5-0E25-B8FD-AD504105EC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6233614"/>
              </p:ext>
            </p:extLst>
          </p:nvPr>
        </p:nvGraphicFramePr>
        <p:xfrm>
          <a:off x="914401" y="1200329"/>
          <a:ext cx="10460272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2763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101DFC-E126-E940-A475-0B7BFAC97299}"/>
              </a:ext>
            </a:extLst>
          </p:cNvPr>
          <p:cNvSpPr txBox="1"/>
          <p:nvPr/>
        </p:nvSpPr>
        <p:spPr>
          <a:xfrm>
            <a:off x="228599" y="243356"/>
            <a:ext cx="11727181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Економічна та інша діяльність </a:t>
            </a:r>
            <a:r>
              <a:rPr lang="uk-UA" sz="2800" b="1" i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ТГ за 2023 рік</a:t>
            </a:r>
          </a:p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7 706,7 тис. грн. (2022 рік – 5 166,7 тис. грн)</a:t>
            </a:r>
          </a:p>
          <a:p>
            <a:pPr algn="ctr"/>
            <a:endParaRPr lang="uk-UA" sz="2800" b="1" i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glow rad="63500">
                  <a:schemeClr val="bg2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Sitka Heading" panose="02000505000000020004" pitchFamily="2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розроблення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нормативно-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грошової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оцінки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населених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пунктів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с.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Жирівсьвське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, с. Воля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Облазницька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, с.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Дунаєць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, с.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Махлинець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, с.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Корнелівка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, с.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Нове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Село, с.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Облазниця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229,9 тис. грн;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розроблення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проекту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землеустрою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щодо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встановлення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(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змін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)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межі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населеного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пункту с.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Лівчиці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82,2 тис. грн.;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розроблення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технічної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документації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із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землеустрою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щодо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інвентаризацію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земельних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ділянок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62,0 тис. грн.;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розроблення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генерального плану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території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с. Руда, с.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Покрівці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159,2 тис. грн.;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придбання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 та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обслуговування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системи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оповіщення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та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інформування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населення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 313,1 тис. Грн.;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по 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Програмі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співпраці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і партнерства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територіальної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громади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етнічної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Бойківщини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та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громадської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спілки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"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Агенції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регіонального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економічного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розвитку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Бойківщини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" на 2023-2025 роки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45,6 тис. грн.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latin typeface="Sitka Heading" panose="02000505000000020004" pitchFamily="2" charset="0"/>
                <a:cs typeface="Times New Roman" panose="02020603050405020304" pitchFamily="18" charset="0"/>
              </a:rPr>
              <a:t>;</a:t>
            </a:r>
            <a:endParaRPr lang="ru-RU" sz="13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  <a:latin typeface="Sitka Heading" panose="02000505000000020004" pitchFamily="2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капітальний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ремонт фасаду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будівлі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КНП "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Гніздичівська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АЗПСМ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селищної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ради по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вул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Грушевського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, 69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смт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Стрийського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району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Львівської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області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 1648,2 тис. грн.;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придбання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гравію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для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посипання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доріг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та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поточний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ремонт дороги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комунальної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власності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 по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вул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Івана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Франка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смт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Стрийського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району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1725,5 тис. 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latin typeface="Sitka Heading" panose="02000505000000020004" pitchFamily="2" charset="0"/>
                <a:cs typeface="Times New Roman" panose="02020603050405020304" pitchFamily="18" charset="0"/>
              </a:rPr>
              <a:t>г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рн.;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фінансування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Програми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фінансової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підтримки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КП «ЖКП» та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здійснення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внесків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до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його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статутного фонду на 2023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рік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, 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саме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придбання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розкидача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піску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РП-3 та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косарки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469,0 тис. 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latin typeface="Sitka Heading" panose="02000505000000020004" pitchFamily="2" charset="0"/>
                <a:cs typeface="Times New Roman" panose="02020603050405020304" pitchFamily="18" charset="0"/>
              </a:rPr>
              <a:t>г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рн.;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сплату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членських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внесків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37,4 тис. 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latin typeface="Sitka Heading" panose="02000505000000020004" pitchFamily="2" charset="0"/>
                <a:cs typeface="Times New Roman" panose="02020603050405020304" pitchFamily="18" charset="0"/>
              </a:rPr>
              <a:t>г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рн.;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фінансування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Програми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створення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поновлення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та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використання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матеріального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резерву для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ліквідації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надзвичайних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ситуацій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техногенного та природного характеру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селищної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ради на 2022-2024 роки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проведені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касові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видатки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 42,0 тис. грн. для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придбання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паливно-мастильних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матеріалів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фінансування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Програми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забезпечення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пожежної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безпеки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та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захисту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населення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і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територій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від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надзвичайних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ситуацій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техногенного та природного характеру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 ТГ на 2022-2024 роки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38,3 тис. </a:t>
            </a:r>
            <a:r>
              <a:rPr lang="uk-UA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latin typeface="Sitka Heading" panose="02000505000000020004" pitchFamily="2" charset="0"/>
                <a:cs typeface="Times New Roman" panose="02020603050405020304" pitchFamily="18" charset="0"/>
              </a:rPr>
              <a:t>г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рн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. на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придбання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паливно-мастильних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матеріалів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фінансування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Програми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мобілізаційної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підготовки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на 2022-2024 роки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185,5 тис. 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latin typeface="Sitka Heading" panose="02000505000000020004" pitchFamily="2" charset="0"/>
                <a:cs typeface="Times New Roman" panose="02020603050405020304" pitchFamily="18" charset="0"/>
              </a:rPr>
              <a:t>г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рн. на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придбання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паливно-мастильних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матеріалів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фінансування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Програми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забезпечення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заходів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з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підготовки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територіальної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оборони та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добровольчого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формування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селищної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ради на 2023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рік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проведено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видатків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на суму 124,2 тис. грн. на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харчування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військовослужбовців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фінансування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Програми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природоохоронних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заходів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населених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пунктів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селищної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ради на 2022-2024 роки проведено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видатків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на суму 14,1 тис. грн.,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які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спрямовано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на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вивіз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ТВП;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сертифікат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готовності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по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об’єкті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«Школа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смт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Жидачівського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р-ну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Львівської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обл.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Будівництво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(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Коригування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) в </a:t>
            </a:r>
            <a:r>
              <a:rPr lang="ru-RU" sz="1300" dirty="0" err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сумі</a:t>
            </a:r>
            <a:r>
              <a:rPr lang="ru-RU" sz="1300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  <a:latin typeface="Sitka Heading" panose="02000505000000020004" pitchFamily="2" charset="0"/>
                <a:cs typeface="Times New Roman" panose="02020603050405020304" pitchFamily="18" charset="0"/>
              </a:rPr>
              <a:t> 13,5 тис. грн. </a:t>
            </a:r>
          </a:p>
        </p:txBody>
      </p:sp>
    </p:spTree>
    <p:extLst>
      <p:ext uri="{BB962C8B-B14F-4D97-AF65-F5344CB8AC3E}">
        <p14:creationId xmlns:p14="http://schemas.microsoft.com/office/powerpoint/2010/main" val="1536001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19BA442-40AD-3E5F-B11C-B1A29B20B869}"/>
              </a:ext>
            </a:extLst>
          </p:cNvPr>
          <p:cNvSpPr/>
          <p:nvPr/>
        </p:nvSpPr>
        <p:spPr>
          <a:xfrm>
            <a:off x="182880" y="1188720"/>
            <a:ext cx="11841480" cy="54635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D0C6D0-4C0D-3287-081E-084549EEE046}"/>
              </a:ext>
            </a:extLst>
          </p:cNvPr>
          <p:cNvSpPr txBox="1"/>
          <p:nvPr/>
        </p:nvSpPr>
        <p:spPr>
          <a:xfrm>
            <a:off x="1447061" y="450087"/>
            <a:ext cx="89664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dirty="0"/>
              <a:t>	</a:t>
            </a:r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Заходи з енергозбереження у 2023 році</a:t>
            </a:r>
          </a:p>
          <a:p>
            <a:endParaRPr lang="uk-UA" dirty="0"/>
          </a:p>
          <a:p>
            <a:endParaRPr lang="uk-U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F21BC4-D3DD-55E6-833B-6E3D9E73D305}"/>
              </a:ext>
            </a:extLst>
          </p:cNvPr>
          <p:cNvSpPr txBox="1"/>
          <p:nvPr/>
        </p:nvSpPr>
        <p:spPr>
          <a:xfrm>
            <a:off x="1456936" y="2073830"/>
            <a:ext cx="9293367" cy="3693319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>
                <a:latin typeface="Sitka Heading" panose="02000505000000020004" pitchFamily="2" charset="0"/>
              </a:rPr>
              <a:t>-  капітальний ремонт системи опалення філії с. Руда КЗ «Центр культури та дозвілля </a:t>
            </a:r>
            <a:r>
              <a:rPr lang="uk-UA" dirty="0" err="1">
                <a:latin typeface="Sitka Heading" panose="02000505000000020004" pitchFamily="2" charset="0"/>
              </a:rPr>
              <a:t>Гніздичівської</a:t>
            </a:r>
            <a:r>
              <a:rPr lang="uk-UA" dirty="0">
                <a:latin typeface="Sitka Heading" panose="02000505000000020004" pitchFamily="2" charset="0"/>
              </a:rPr>
              <a:t> селищної ради» в сумі 239,5 тис. грн;</a:t>
            </a:r>
          </a:p>
          <a:p>
            <a:pPr algn="just"/>
            <a:r>
              <a:rPr lang="uk-UA" dirty="0">
                <a:latin typeface="Sitka Heading" panose="02000505000000020004" pitchFamily="2" charset="0"/>
              </a:rPr>
              <a:t>- капітальний ремонт фасаду будівлі КНП «</a:t>
            </a:r>
            <a:r>
              <a:rPr lang="uk-UA" dirty="0" err="1">
                <a:latin typeface="Sitka Heading" panose="02000505000000020004" pitchFamily="2" charset="0"/>
              </a:rPr>
              <a:t>Гніздичівська</a:t>
            </a:r>
            <a:r>
              <a:rPr lang="uk-UA" dirty="0">
                <a:latin typeface="Sitka Heading" panose="02000505000000020004" pitchFamily="2" charset="0"/>
              </a:rPr>
              <a:t> АЗПСМ» по вулиці Грушевського,69 смт. Гніздичів , Стрийського р-ну Львівської обл.» в сумі 761,5 тис. грн. (співфінансування з місцевого бюджету);</a:t>
            </a:r>
          </a:p>
          <a:p>
            <a:pPr algn="just"/>
            <a:r>
              <a:rPr lang="uk-UA" dirty="0">
                <a:latin typeface="Sitka Heading" panose="02000505000000020004" pitchFamily="2" charset="0"/>
              </a:rPr>
              <a:t>-  капітальний ремонт системи опалення в приміщенні КНП «</a:t>
            </a:r>
            <a:r>
              <a:rPr lang="uk-UA" dirty="0" err="1">
                <a:latin typeface="Sitka Heading" panose="02000505000000020004" pitchFamily="2" charset="0"/>
              </a:rPr>
              <a:t>Гніздичівська</a:t>
            </a:r>
            <a:r>
              <a:rPr lang="uk-UA" dirty="0">
                <a:latin typeface="Sitka Heading" panose="02000505000000020004" pitchFamily="2" charset="0"/>
              </a:rPr>
              <a:t> АЗПСМ»  в сумі 292,2 тис. грн.;</a:t>
            </a:r>
          </a:p>
          <a:p>
            <a:pPr algn="just"/>
            <a:r>
              <a:rPr lang="uk-UA" dirty="0">
                <a:latin typeface="Sitka Heading" panose="02000505000000020004" pitchFamily="2" charset="0"/>
              </a:rPr>
              <a:t>- капітальний ремонт внутрішніх мереж системи опалення ЗДО «Колосок» </a:t>
            </a:r>
            <a:r>
              <a:rPr lang="uk-UA" dirty="0" err="1">
                <a:latin typeface="Sitka Heading" panose="02000505000000020004" pitchFamily="2" charset="0"/>
              </a:rPr>
              <a:t>Гніздичівської</a:t>
            </a:r>
            <a:r>
              <a:rPr lang="uk-UA" dirty="0">
                <a:latin typeface="Sitka Heading" panose="02000505000000020004" pitchFamily="2" charset="0"/>
              </a:rPr>
              <a:t> селищної ради по вул. Зелена, 42 в смт. Гніздичів Стрийського району Львівської області в сумі 1 199,0 тис. грн.;</a:t>
            </a:r>
          </a:p>
          <a:p>
            <a:pPr algn="just"/>
            <a:r>
              <a:rPr lang="uk-UA" dirty="0">
                <a:latin typeface="Sitka Heading" panose="02000505000000020004" pitchFamily="2" charset="0"/>
              </a:rPr>
              <a:t>-  розробка сертифікату енергоефективності об’єкту «Капітальний ремонт фасаду будівлі КНП «</a:t>
            </a:r>
            <a:r>
              <a:rPr lang="uk-UA" dirty="0" err="1">
                <a:latin typeface="Sitka Heading" panose="02000505000000020004" pitchFamily="2" charset="0"/>
              </a:rPr>
              <a:t>Гніздичівська</a:t>
            </a:r>
            <a:r>
              <a:rPr lang="uk-UA" dirty="0">
                <a:latin typeface="Sitka Heading" panose="02000505000000020004" pitchFamily="2" charset="0"/>
              </a:rPr>
              <a:t> АЗПСМ» по вулиці Грушевського,69 смт. Гніздичів , Стрийського р-ну Львівської обл.» </a:t>
            </a:r>
            <a:r>
              <a:rPr lang="ru-RU" dirty="0">
                <a:latin typeface="Sitka Heading" panose="02000505000000020004" pitchFamily="2" charset="0"/>
              </a:rPr>
              <a:t>в </a:t>
            </a:r>
            <a:r>
              <a:rPr lang="ru-RU" dirty="0" err="1">
                <a:latin typeface="Sitka Heading" panose="02000505000000020004" pitchFamily="2" charset="0"/>
              </a:rPr>
              <a:t>сумі</a:t>
            </a:r>
            <a:r>
              <a:rPr lang="ru-RU" dirty="0">
                <a:latin typeface="Sitka Heading" panose="02000505000000020004" pitchFamily="2" charset="0"/>
              </a:rPr>
              <a:t> 25,0 тис. грн. </a:t>
            </a:r>
            <a:endParaRPr lang="uk-UA" dirty="0">
              <a:latin typeface="Sitka Heading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44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18AE6A6-2FB7-33C9-EA05-903382F8C7A2}"/>
              </a:ext>
            </a:extLst>
          </p:cNvPr>
          <p:cNvSpPr txBox="1"/>
          <p:nvPr/>
        </p:nvSpPr>
        <p:spPr>
          <a:xfrm>
            <a:off x="-160020" y="378721"/>
            <a:ext cx="1205249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Протягом  2023 році було надано трансфертів до інших бюджетів </a:t>
            </a:r>
          </a:p>
          <a:p>
            <a:pPr indent="450215"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на суму 4 552,9 тис. грн.(2022 рік – 2 039,2 тис. грн.):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D86744-F8D5-D5ED-C91D-BDEB09A684AE}"/>
              </a:ext>
            </a:extLst>
          </p:cNvPr>
          <p:cNvSpPr txBox="1"/>
          <p:nvPr/>
        </p:nvSpPr>
        <p:spPr>
          <a:xfrm>
            <a:off x="781050" y="1777365"/>
            <a:ext cx="10629900" cy="467820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cross"/>
            <a:contourClr>
              <a:schemeClr val="accent1">
                <a:shade val="27000"/>
                <a:satMod val="120000"/>
              </a:schemeClr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Бібрській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ТГ на утримання одного підопічного в стаціонарному відділені для постійного або тимчасового проживання в смт. Нові </a:t>
            </a:r>
            <a:r>
              <a:rPr lang="uk-UA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Стрілища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сумі 14,2 тис. грн.;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Жидачівській міській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ериторіальній  громаді  в сумі 211,5 тис. грн (навчання учнів в Жидачівській  ДЮСШ в сумі 188,1 тис. грн та навчання дітей у КЗ «ІРЦ» в сумі 23,4 тис. грн);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endParaRPr lang="uk-UA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Журавненській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селищній територіальній громаді  в сумі 325,5 тис. грн (за навчання дітей в  Антонівському КЗ ЗСО І-ІІ ст. в сумі 204,9 тис. грн, ЗДО «Берізка» в сумі 20,6 тис. грн та для підтримки паліативного відділення КНП «</a:t>
            </a:r>
            <a:r>
              <a:rPr lang="uk-UA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Журавнівська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міська лікарня» в сумі 100,0 тис. грн.);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субвенція в обласний бюджет  на співфінансування Програми інформатизації </a:t>
            </a:r>
            <a:r>
              <a:rPr lang="uk-UA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Гніздичівської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селищної ради  на 2022-2024 </a:t>
            </a:r>
            <a:r>
              <a:rPr lang="uk-UA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рр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сумі 10,0 тис. грн.;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субвенція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обласний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бюджет на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поточний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ремонт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автомобільної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дороги С140510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Бережниця-Йосиповичі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ділянці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с.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Лівчиці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с.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Ганнівці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сумі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2 000,0 тис. грн.;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субвенція в обласний бюджет співфінансування придбання шкільного автобуса в сумі 1 180,0 тис. грн.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331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895327-49BB-B2EE-82CE-B303575C5834}"/>
              </a:ext>
            </a:extLst>
          </p:cNvPr>
          <p:cNvSpPr txBox="1"/>
          <p:nvPr/>
        </p:nvSpPr>
        <p:spPr>
          <a:xfrm>
            <a:off x="633631" y="1557248"/>
            <a:ext cx="10924733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uk-UA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на фінансування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Програми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забезпечення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заходів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у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сфері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державної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безпеки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України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та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ефективної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діяльності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Управління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СБУ у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Львівській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області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на 2023-2024 роки в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сумі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200,0 тис. грн.</a:t>
            </a:r>
            <a:r>
              <a:rPr lang="uk-UA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endParaRPr lang="uk-UA" sz="1600" dirty="0">
              <a:effectLst/>
              <a:latin typeface="Sitka Heading" panose="02000505000000020004" pitchFamily="2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uk-UA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на фінансування Програми покращення системи казначейського обслуговування розпорядників, одержувачів бюджетних коштів та інших клієнтів Управлінням Державної казначейської служби України у Жидачівському районі Львівської обл. на 2023 рік в сумі 14,7 тис. грн.;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endParaRPr lang="uk-UA" sz="1600" dirty="0">
              <a:effectLst/>
              <a:latin typeface="Sitka Heading" panose="02000505000000020004" pitchFamily="2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uk-UA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на </a:t>
            </a:r>
            <a:r>
              <a:rPr lang="uk-UA" sz="180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фінансування Програми </a:t>
            </a:r>
            <a:r>
              <a:rPr lang="uk-UA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забезпечення пожежної безпеки та захисту населення і територій від надзвичайних ситуацій техногенного та природного характеру </a:t>
            </a:r>
            <a:r>
              <a:rPr lang="uk-UA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Гніздичівської</a:t>
            </a:r>
            <a:r>
              <a:rPr lang="uk-UA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селищної ради Стрийського району Львівської області на 2023 рік в сумі 400,0 тис. грн.;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endParaRPr lang="uk-UA" sz="1600" dirty="0">
              <a:effectLst/>
              <a:latin typeface="Sitka Heading" panose="02000505000000020004" pitchFamily="2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uk-UA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на  фінансування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Програми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покращення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стану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забезпечення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охорони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громадського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порядку та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профілактики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злочинності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на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території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Гніздичівської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ТГ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Стрийського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району на 2023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рік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в </a:t>
            </a:r>
            <a:r>
              <a:rPr lang="ru-RU" sz="1800" dirty="0" err="1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сумі</a:t>
            </a:r>
            <a:r>
              <a:rPr lang="ru-RU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 197,0 тис. грн</a:t>
            </a:r>
            <a:r>
              <a:rPr lang="uk-UA" sz="1800" dirty="0">
                <a:effectLst/>
                <a:latin typeface="Sitka Heading" panose="02000505000000020004" pitchFamily="2" charset="0"/>
                <a:ea typeface="Times New Roman" panose="02020603050405020304" pitchFamily="18" charset="0"/>
              </a:rPr>
              <a:t>.</a:t>
            </a:r>
            <a:endParaRPr lang="uk-UA" sz="1600" dirty="0">
              <a:effectLst/>
              <a:latin typeface="Sitka Heading" panose="02000505000000020004" pitchFamily="2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B597F1-5298-B4DB-5693-EE6B9CCA9359}"/>
              </a:ext>
            </a:extLst>
          </p:cNvPr>
          <p:cNvSpPr txBox="1"/>
          <p:nvPr/>
        </p:nvSpPr>
        <p:spPr>
          <a:xfrm>
            <a:off x="2087291" y="422003"/>
            <a:ext cx="80174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Субвенції в державний бюджет у 2023 році:</a:t>
            </a:r>
          </a:p>
        </p:txBody>
      </p:sp>
    </p:spTree>
    <p:extLst>
      <p:ext uri="{BB962C8B-B14F-4D97-AF65-F5344CB8AC3E}">
        <p14:creationId xmlns:p14="http://schemas.microsoft.com/office/powerpoint/2010/main" val="73615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0B11B4C-C63F-6832-A0AD-517AEA3F33BF}"/>
              </a:ext>
            </a:extLst>
          </p:cNvPr>
          <p:cNvSpPr/>
          <p:nvPr/>
        </p:nvSpPr>
        <p:spPr>
          <a:xfrm>
            <a:off x="211015" y="196948"/>
            <a:ext cx="11859065" cy="32320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39AA0DE-FF2B-05E2-470E-F76A8E408C31}"/>
              </a:ext>
            </a:extLst>
          </p:cNvPr>
          <p:cNvSpPr/>
          <p:nvPr/>
        </p:nvSpPr>
        <p:spPr>
          <a:xfrm>
            <a:off x="371230" y="81279"/>
            <a:ext cx="1144953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За 2023 рік до селищного бюджету </a:t>
            </a:r>
            <a:r>
              <a:rPr lang="uk-UA" sz="2400" b="1" i="1" dirty="0" err="1"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uk-UA" sz="2400" b="1" i="1" dirty="0">
                <a:latin typeface="Sitka Heading" panose="02000505000000020004" pitchFamily="2" charset="0"/>
                <a:cs typeface="Times New Roman" panose="02020603050405020304" pitchFamily="18" charset="0"/>
              </a:rPr>
              <a:t> територіальної громади мобілізовано надходжень у сумі 77 162,1 тис. грн.: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000" dirty="0">
                <a:latin typeface="Sitka Heading" panose="02000505000000020004" pitchFamily="2" charset="0"/>
                <a:cs typeface="Times New Roman" panose="02020603050405020304" pitchFamily="18" charset="0"/>
              </a:rPr>
              <a:t>загальний фонд – </a:t>
            </a:r>
            <a:r>
              <a:rPr lang="uk-UA" sz="2000" b="1" dirty="0">
                <a:latin typeface="Sitka Heading" panose="02000505000000020004" pitchFamily="2" charset="0"/>
                <a:cs typeface="Times New Roman" panose="02020603050405020304" pitchFamily="18" charset="0"/>
              </a:rPr>
              <a:t>72 667,4 тис. грн.;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000" dirty="0">
                <a:latin typeface="Sitka Heading" panose="02000505000000020004" pitchFamily="2" charset="0"/>
                <a:cs typeface="Times New Roman" panose="02020603050405020304" pitchFamily="18" charset="0"/>
              </a:rPr>
              <a:t>спеціальний фонд – </a:t>
            </a:r>
            <a:r>
              <a:rPr lang="uk-UA" sz="2000" b="1" dirty="0">
                <a:latin typeface="Sitka Heading" panose="02000505000000020004" pitchFamily="2" charset="0"/>
                <a:cs typeface="Times New Roman" panose="02020603050405020304" pitchFamily="18" charset="0"/>
              </a:rPr>
              <a:t>4 494,7 тис. грн..</a:t>
            </a:r>
            <a:endParaRPr lang="ru-RU" sz="2000" b="1" dirty="0">
              <a:latin typeface="Sitka Heading" panose="02000505000000020004" pitchFamily="2" charset="0"/>
              <a:cs typeface="Times New Roman" panose="02020603050405020304" pitchFamily="18" charset="0"/>
            </a:endParaRPr>
          </a:p>
          <a:p>
            <a:r>
              <a:rPr lang="uk-UA" sz="2000" dirty="0">
                <a:latin typeface="Sitka Heading" panose="02000505000000020004" pitchFamily="2" charset="0"/>
                <a:cs typeface="Times New Roman" panose="02020603050405020304" pitchFamily="18" charset="0"/>
              </a:rPr>
              <a:t>   Виконання дохідної частини загального фонду бюджету за результатами 2023 року становить </a:t>
            </a:r>
            <a:r>
              <a:rPr lang="uk-UA" sz="2000" b="1" dirty="0">
                <a:latin typeface="Sitka Heading" panose="02000505000000020004" pitchFamily="2" charset="0"/>
                <a:cs typeface="Times New Roman" panose="02020603050405020304" pitchFamily="18" charset="0"/>
              </a:rPr>
              <a:t>106,4</a:t>
            </a:r>
            <a:r>
              <a:rPr lang="uk-UA" sz="2000" dirty="0">
                <a:latin typeface="Sitka Heading" panose="02000505000000020004" pitchFamily="2" charset="0"/>
                <a:cs typeface="Times New Roman" panose="02020603050405020304" pitchFamily="18" charset="0"/>
              </a:rPr>
              <a:t> відсотків, або річний план по доходах перевиконано на </a:t>
            </a:r>
            <a:r>
              <a:rPr lang="uk-UA" sz="2000" b="1" dirty="0">
                <a:latin typeface="Sitka Heading" panose="02000505000000020004" pitchFamily="2" charset="0"/>
                <a:cs typeface="Times New Roman" panose="02020603050405020304" pitchFamily="18" charset="0"/>
              </a:rPr>
              <a:t>4 377,8 </a:t>
            </a:r>
            <a:r>
              <a:rPr lang="uk-UA" sz="2000" dirty="0">
                <a:latin typeface="Sitka Heading" panose="02000505000000020004" pitchFamily="2" charset="0"/>
                <a:cs typeface="Times New Roman" panose="02020603050405020304" pitchFamily="18" charset="0"/>
              </a:rPr>
              <a:t>тис. грн.</a:t>
            </a:r>
            <a:endParaRPr lang="ru-RU" sz="2000" dirty="0">
              <a:latin typeface="Sitka Heading" panose="02000505000000020004" pitchFamily="2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Sitka Heading" panose="02000505000000020004" pitchFamily="2" charset="0"/>
                <a:cs typeface="Times New Roman" panose="02020603050405020304" pitchFamily="18" charset="0"/>
              </a:rPr>
              <a:t>   </a:t>
            </a:r>
            <a:r>
              <a:rPr lang="uk-UA" sz="2000" dirty="0">
                <a:latin typeface="Sitka Heading" panose="02000505000000020004" pitchFamily="2" charset="0"/>
                <a:cs typeface="Times New Roman" panose="02020603050405020304" pitchFamily="18" charset="0"/>
              </a:rPr>
              <a:t>Питома вага власних  надходжень загального  фонду у всіх надходженнях  становить  61,6 відсотків або  44 761,3 тис. грн.. Питома вага спеціального фонду становить 44,9 відсотка або 2 016,7 тис. грн..</a:t>
            </a:r>
          </a:p>
          <a:p>
            <a:r>
              <a:rPr lang="uk-UA" sz="2000" dirty="0">
                <a:latin typeface="Sitka Heading" panose="02000505000000020004" pitchFamily="2" charset="0"/>
                <a:cs typeface="Times New Roman" panose="02020603050405020304" pitchFamily="18" charset="0"/>
              </a:rPr>
              <a:t>   Міжбюджетні трансфери склали 30 384,1 тис. грн. або 39,4 відсотка.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E1C0B52A-8E59-C526-EF7F-A3044731C5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5018381"/>
              </p:ext>
            </p:extLst>
          </p:nvPr>
        </p:nvGraphicFramePr>
        <p:xfrm>
          <a:off x="1363393" y="3504443"/>
          <a:ext cx="9554308" cy="2985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16293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DCCC68-1089-C1AC-637C-2F6E365A66D9}"/>
              </a:ext>
            </a:extLst>
          </p:cNvPr>
          <p:cNvSpPr txBox="1"/>
          <p:nvPr/>
        </p:nvSpPr>
        <p:spPr>
          <a:xfrm>
            <a:off x="2401765" y="2413337"/>
            <a:ext cx="738846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uk-UA" sz="60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Дякуємо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1512231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063FAA0-930D-CD3B-C305-5E6400001689}"/>
              </a:ext>
            </a:extLst>
          </p:cNvPr>
          <p:cNvSpPr txBox="1"/>
          <p:nvPr/>
        </p:nvSpPr>
        <p:spPr>
          <a:xfrm>
            <a:off x="335280" y="238256"/>
            <a:ext cx="115214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Структура доходів селищного бюджету </a:t>
            </a:r>
            <a:r>
              <a:rPr lang="uk-UA" sz="2800" b="1" i="1" dirty="0" err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uk-UA" sz="2800" b="1" i="1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ТГ за 2023 рік 77 162,1 тис. грн.</a:t>
            </a:r>
            <a:endParaRPr lang="ru-RU" sz="2800" b="1" i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glow rad="63500">
                  <a:schemeClr val="bg2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Sitka Heading" panose="02000505000000020004" pitchFamily="2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71A274F0-40A3-FC09-6326-0F08145EA6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3672423"/>
              </p:ext>
            </p:extLst>
          </p:nvPr>
        </p:nvGraphicFramePr>
        <p:xfrm>
          <a:off x="335280" y="864770"/>
          <a:ext cx="11521440" cy="5754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8291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FCCB9A-5C8F-C151-DBF3-D88F71BA04F3}"/>
              </a:ext>
            </a:extLst>
          </p:cNvPr>
          <p:cNvSpPr txBox="1"/>
          <p:nvPr/>
        </p:nvSpPr>
        <p:spPr>
          <a:xfrm>
            <a:off x="497059" y="182880"/>
            <a:ext cx="1119788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Порівняльна таблиця надходжень  податків та зборів до загального фонду селищного бюджету громади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CD08D05-4375-A539-7231-790F027B3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832675"/>
              </p:ext>
            </p:extLst>
          </p:nvPr>
        </p:nvGraphicFramePr>
        <p:xfrm>
          <a:off x="928889" y="1266092"/>
          <a:ext cx="10334222" cy="5179293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4786862">
                  <a:extLst>
                    <a:ext uri="{9D8B030D-6E8A-4147-A177-3AD203B41FA5}">
                      <a16:colId xmlns:a16="http://schemas.microsoft.com/office/drawing/2014/main" val="1843759578"/>
                    </a:ext>
                  </a:extLst>
                </a:gridCol>
                <a:gridCol w="1308295">
                  <a:extLst>
                    <a:ext uri="{9D8B030D-6E8A-4147-A177-3AD203B41FA5}">
                      <a16:colId xmlns:a16="http://schemas.microsoft.com/office/drawing/2014/main" val="2485642413"/>
                    </a:ext>
                  </a:extLst>
                </a:gridCol>
                <a:gridCol w="1350498">
                  <a:extLst>
                    <a:ext uri="{9D8B030D-6E8A-4147-A177-3AD203B41FA5}">
                      <a16:colId xmlns:a16="http://schemas.microsoft.com/office/drawing/2014/main" val="2787999532"/>
                    </a:ext>
                  </a:extLst>
                </a:gridCol>
                <a:gridCol w="1218480">
                  <a:extLst>
                    <a:ext uri="{9D8B030D-6E8A-4147-A177-3AD203B41FA5}">
                      <a16:colId xmlns:a16="http://schemas.microsoft.com/office/drawing/2014/main" val="1734474476"/>
                    </a:ext>
                  </a:extLst>
                </a:gridCol>
                <a:gridCol w="1670087">
                  <a:extLst>
                    <a:ext uri="{9D8B030D-6E8A-4147-A177-3AD203B41FA5}">
                      <a16:colId xmlns:a16="http://schemas.microsoft.com/office/drawing/2014/main" val="3788387405"/>
                    </a:ext>
                  </a:extLst>
                </a:gridCol>
              </a:tblGrid>
              <a:tr h="933232">
                <a:tc>
                  <a:txBody>
                    <a:bodyPr/>
                    <a:lstStyle/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Податок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2021 рік</a:t>
                      </a:r>
                    </a:p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тис. грн.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2022 рік</a:t>
                      </a:r>
                    </a:p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тис. грн.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2023 рік</a:t>
                      </a:r>
                    </a:p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тис. грн.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Відхилення</a:t>
                      </a:r>
                    </a:p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2023/2022</a:t>
                      </a:r>
                    </a:p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+/-</a:t>
                      </a:r>
                    </a:p>
                    <a:p>
                      <a:pPr algn="ct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тис. грн.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2611669104"/>
                  </a:ext>
                </a:extLst>
              </a:tr>
              <a:tr h="283796">
                <a:tc>
                  <a:txBody>
                    <a:bodyPr/>
                    <a:lstStyle/>
                    <a:p>
                      <a:pPr algn="just"/>
                      <a:r>
                        <a:rPr lang="uk-UA" sz="1400">
                          <a:effectLst/>
                          <a:latin typeface="Sitka Heading" panose="02000505000000020004" pitchFamily="2" charset="0"/>
                        </a:rPr>
                        <a:t>Податок та збір на доходи фізичних осіб</a:t>
                      </a:r>
                      <a:endParaRPr lang="uk-UA" sz="140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16</a:t>
                      </a:r>
                      <a:r>
                        <a:rPr lang="en-US" sz="1400" dirty="0">
                          <a:effectLst/>
                          <a:latin typeface="Sitka Heading" panose="02000505000000020004" pitchFamily="2" charset="0"/>
                        </a:rPr>
                        <a:t> </a:t>
                      </a:r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529,6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20 291,1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25 838,7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+5 547,6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2148583534"/>
                  </a:ext>
                </a:extLst>
              </a:tr>
              <a:tr h="283796">
                <a:tc>
                  <a:txBody>
                    <a:bodyPr/>
                    <a:lstStyle/>
                    <a:p>
                      <a:pPr algn="just"/>
                      <a:r>
                        <a:rPr lang="uk-UA" sz="1400">
                          <a:effectLst/>
                          <a:latin typeface="Sitka Heading" panose="02000505000000020004" pitchFamily="2" charset="0"/>
                        </a:rPr>
                        <a:t>Податок на прибуток підприємств</a:t>
                      </a:r>
                      <a:endParaRPr lang="uk-UA" sz="140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  <a:latin typeface="Sitka Heading" panose="02000505000000020004" pitchFamily="2" charset="0"/>
                        </a:rPr>
                        <a:t>-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1,7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4,3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+2,6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1049645208"/>
                  </a:ext>
                </a:extLst>
              </a:tr>
              <a:tr h="466616">
                <a:tc>
                  <a:txBody>
                    <a:bodyPr/>
                    <a:lstStyle/>
                    <a:p>
                      <a:pPr algn="just"/>
                      <a:r>
                        <a:rPr lang="uk-UA" sz="1400">
                          <a:effectLst/>
                          <a:latin typeface="Sitka Heading" panose="02000505000000020004" pitchFamily="2" charset="0"/>
                        </a:rPr>
                        <a:t>Рентна плата за спеціальне використання лісових ресурсів </a:t>
                      </a:r>
                      <a:endParaRPr lang="uk-UA" sz="140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26,4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109,4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151,8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+42,4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4031490345"/>
                  </a:ext>
                </a:extLst>
              </a:tr>
              <a:tr h="466616">
                <a:tc>
                  <a:txBody>
                    <a:bodyPr/>
                    <a:lstStyle/>
                    <a:p>
                      <a:pPr algn="just"/>
                      <a:r>
                        <a:rPr lang="uk-UA" sz="1400">
                          <a:effectLst/>
                          <a:latin typeface="Sitka Heading" panose="02000505000000020004" pitchFamily="2" charset="0"/>
                        </a:rPr>
                        <a:t>Рентна  плата за користування надрами загальнодержавного значення</a:t>
                      </a:r>
                      <a:endParaRPr lang="uk-UA" sz="140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273,9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253,2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208,3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-44,9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4069177791"/>
                  </a:ext>
                </a:extLst>
              </a:tr>
              <a:tr h="233308">
                <a:tc>
                  <a:txBody>
                    <a:bodyPr/>
                    <a:lstStyle/>
                    <a:p>
                      <a:pPr algn="just"/>
                      <a:r>
                        <a:rPr lang="uk-UA" sz="1400">
                          <a:effectLst/>
                          <a:latin typeface="Sitka Heading" panose="02000505000000020004" pitchFamily="2" charset="0"/>
                        </a:rPr>
                        <a:t>Акцизний податок</a:t>
                      </a:r>
                      <a:endParaRPr lang="uk-UA" sz="140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130,1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139,4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179,0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+39,6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3293726717"/>
                  </a:ext>
                </a:extLst>
              </a:tr>
              <a:tr h="466616">
                <a:tc>
                  <a:txBody>
                    <a:bodyPr/>
                    <a:lstStyle/>
                    <a:p>
                      <a:pPr algn="just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Податок на нерухоме майно, відмінне від земельної ділянки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610,0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1 507,3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1 519,4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+12,1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235546925"/>
                  </a:ext>
                </a:extLst>
              </a:tr>
              <a:tr h="233308">
                <a:tc>
                  <a:txBody>
                    <a:bodyPr/>
                    <a:lstStyle/>
                    <a:p>
                      <a:pPr algn="just"/>
                      <a:r>
                        <a:rPr lang="uk-UA" sz="1400">
                          <a:effectLst/>
                          <a:latin typeface="Sitka Heading" panose="02000505000000020004" pitchFamily="2" charset="0"/>
                        </a:rPr>
                        <a:t>Плата за землю</a:t>
                      </a:r>
                      <a:endParaRPr lang="uk-UA" sz="140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8 747,2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7 864,2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10448,9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+2 584,7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313072010"/>
                  </a:ext>
                </a:extLst>
              </a:tr>
              <a:tr h="233308">
                <a:tc>
                  <a:txBody>
                    <a:bodyPr/>
                    <a:lstStyle/>
                    <a:p>
                      <a:pPr algn="just"/>
                      <a:r>
                        <a:rPr lang="uk-UA" sz="1400">
                          <a:effectLst/>
                          <a:latin typeface="Sitka Heading" panose="02000505000000020004" pitchFamily="2" charset="0"/>
                        </a:rPr>
                        <a:t>Єдиний податок</a:t>
                      </a:r>
                      <a:endParaRPr lang="uk-UA" sz="140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3 764,9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4 099,1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5 537,3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+1 438,2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2286525598"/>
                  </a:ext>
                </a:extLst>
              </a:tr>
              <a:tr h="283796">
                <a:tc>
                  <a:txBody>
                    <a:bodyPr/>
                    <a:lstStyle/>
                    <a:p>
                      <a:pPr algn="just"/>
                      <a:r>
                        <a:rPr lang="uk-UA" sz="1400">
                          <a:effectLst/>
                          <a:latin typeface="Sitka Heading" panose="02000505000000020004" pitchFamily="2" charset="0"/>
                        </a:rPr>
                        <a:t>Плата за надання адміністративних послуг</a:t>
                      </a:r>
                      <a:endParaRPr lang="uk-UA" sz="140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530,6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338,3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615,3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+277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1879441775"/>
                  </a:ext>
                </a:extLst>
              </a:tr>
              <a:tr h="233308">
                <a:tc>
                  <a:txBody>
                    <a:bodyPr/>
                    <a:lstStyle/>
                    <a:p>
                      <a:pPr algn="just"/>
                      <a:r>
                        <a:rPr lang="uk-UA" sz="1400">
                          <a:effectLst/>
                          <a:latin typeface="Sitka Heading" panose="02000505000000020004" pitchFamily="2" charset="0"/>
                        </a:rPr>
                        <a:t>Державне мито</a:t>
                      </a:r>
                      <a:endParaRPr lang="uk-UA" sz="140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1,8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0,1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0,1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0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1983182059"/>
                  </a:ext>
                </a:extLst>
              </a:tr>
              <a:tr h="283796">
                <a:tc>
                  <a:txBody>
                    <a:bodyPr/>
                    <a:lstStyle/>
                    <a:p>
                      <a:pPr algn="just"/>
                      <a:r>
                        <a:rPr lang="uk-UA" sz="1400">
                          <a:effectLst/>
                          <a:latin typeface="Sitka Heading" panose="02000505000000020004" pitchFamily="2" charset="0"/>
                        </a:rPr>
                        <a:t>Адміністративні штрафи та інші санкції </a:t>
                      </a:r>
                      <a:endParaRPr lang="uk-UA" sz="140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4,4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36,7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121,4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+84,7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1832747583"/>
                  </a:ext>
                </a:extLst>
              </a:tr>
              <a:tr h="31118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err="1">
                          <a:effectLst/>
                          <a:latin typeface="Sitka Heading" panose="02000505000000020004" pitchFamily="2" charset="0"/>
                        </a:rPr>
                        <a:t>Транспортний</a:t>
                      </a:r>
                      <a:r>
                        <a:rPr lang="ru-RU" sz="1400" dirty="0">
                          <a:effectLst/>
                          <a:latin typeface="Sitka Heading" panose="02000505000000020004" pitchFamily="2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Sitka Heading" panose="02000505000000020004" pitchFamily="2" charset="0"/>
                        </a:rPr>
                        <a:t>податок</a:t>
                      </a:r>
                      <a:r>
                        <a:rPr lang="ru-RU" sz="1400" dirty="0">
                          <a:effectLst/>
                          <a:latin typeface="Sitka Heading" panose="02000505000000020004" pitchFamily="2" charset="0"/>
                        </a:rPr>
                        <a:t> з </a:t>
                      </a:r>
                      <a:r>
                        <a:rPr lang="ru-RU" sz="1400" dirty="0" err="1">
                          <a:effectLst/>
                          <a:latin typeface="Sitka Heading" panose="02000505000000020004" pitchFamily="2" charset="0"/>
                        </a:rPr>
                        <a:t>юридичних</a:t>
                      </a:r>
                      <a:r>
                        <a:rPr lang="ru-RU" sz="1400" dirty="0">
                          <a:effectLst/>
                          <a:latin typeface="Sitka Heading" panose="02000505000000020004" pitchFamily="2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Sitka Heading" panose="02000505000000020004" pitchFamily="2" charset="0"/>
                        </a:rPr>
                        <a:t>осіб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-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-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23,4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+23,4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1323462568"/>
                  </a:ext>
                </a:extLst>
              </a:tr>
              <a:tr h="233308">
                <a:tc>
                  <a:txBody>
                    <a:bodyPr/>
                    <a:lstStyle/>
                    <a:p>
                      <a:pPr algn="just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Інші надходження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72,5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62,2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113,4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+51,2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1256603584"/>
                  </a:ext>
                </a:extLst>
              </a:tr>
              <a:tr h="233308">
                <a:tc>
                  <a:txBody>
                    <a:bodyPr/>
                    <a:lstStyle/>
                    <a:p>
                      <a:pPr algn="just"/>
                      <a:r>
                        <a:rPr lang="uk-UA" sz="1400" dirty="0">
                          <a:effectLst/>
                          <a:latin typeface="Sitka Heading" panose="02000505000000020004" pitchFamily="2" charset="0"/>
                        </a:rPr>
                        <a:t>Всього:</a:t>
                      </a:r>
                      <a:endParaRPr lang="uk-UA" sz="1400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b="1" dirty="0">
                          <a:effectLst/>
                          <a:latin typeface="Sitka Heading" panose="02000505000000020004" pitchFamily="2" charset="0"/>
                        </a:rPr>
                        <a:t>30 721,8</a:t>
                      </a:r>
                      <a:endParaRPr lang="uk-UA" sz="1400" b="1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>
                          <a:effectLst/>
                          <a:latin typeface="Sitka Heading" panose="02000505000000020004" pitchFamily="2" charset="0"/>
                        </a:rPr>
                        <a:t>3</a:t>
                      </a:r>
                      <a:r>
                        <a:rPr lang="uk-UA" sz="1400" b="1" dirty="0">
                          <a:effectLst/>
                          <a:latin typeface="Sitka Heading" panose="02000505000000020004" pitchFamily="2" charset="0"/>
                        </a:rPr>
                        <a:t>4 702,7</a:t>
                      </a:r>
                      <a:endParaRPr lang="uk-UA" sz="1400" b="1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b="1" dirty="0">
                          <a:effectLst/>
                          <a:latin typeface="Sitka Heading" panose="02000505000000020004" pitchFamily="2" charset="0"/>
                        </a:rPr>
                        <a:t>44 761,3</a:t>
                      </a:r>
                      <a:endParaRPr lang="uk-UA" sz="1400" b="1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1400" b="1" dirty="0">
                          <a:effectLst/>
                          <a:latin typeface="Sitka Heading" panose="02000505000000020004" pitchFamily="2" charset="0"/>
                        </a:rPr>
                        <a:t>10 058,6</a:t>
                      </a:r>
                      <a:endParaRPr lang="uk-UA" sz="1400" b="1" dirty="0">
                        <a:effectLst/>
                        <a:latin typeface="Sitka Heading" panose="02000505000000020004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10" marR="41710" marT="0" marB="0"/>
                </a:tc>
                <a:extLst>
                  <a:ext uri="{0D108BD9-81ED-4DB2-BD59-A6C34878D82A}">
                    <a16:rowId xmlns:a16="http://schemas.microsoft.com/office/drawing/2014/main" val="4027641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988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B927795C-A8E5-0BEC-D835-66A908455E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7566532"/>
              </p:ext>
            </p:extLst>
          </p:nvPr>
        </p:nvGraphicFramePr>
        <p:xfrm>
          <a:off x="933157" y="1533377"/>
          <a:ext cx="10560148" cy="4881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25C0379-5F78-CC30-1550-063E89E827CC}"/>
              </a:ext>
            </a:extLst>
          </p:cNvPr>
          <p:cNvSpPr txBox="1"/>
          <p:nvPr/>
        </p:nvSpPr>
        <p:spPr>
          <a:xfrm>
            <a:off x="933157" y="165667"/>
            <a:ext cx="1032568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Динаміка власних надходжень спеціального фонду селищного бюджету за 2021-2023 рр., тис. грн.</a:t>
            </a:r>
          </a:p>
        </p:txBody>
      </p:sp>
    </p:spTree>
    <p:extLst>
      <p:ext uri="{BB962C8B-B14F-4D97-AF65-F5344CB8AC3E}">
        <p14:creationId xmlns:p14="http://schemas.microsoft.com/office/powerpoint/2010/main" val="3054882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E5CD0DEF-57B0-A102-42F1-610FEE5693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3211493"/>
              </p:ext>
            </p:extLst>
          </p:nvPr>
        </p:nvGraphicFramePr>
        <p:xfrm>
          <a:off x="403475" y="1568741"/>
          <a:ext cx="11256197" cy="5037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3C28462-38D6-575A-99F4-57806232A16C}"/>
              </a:ext>
            </a:extLst>
          </p:cNvPr>
          <p:cNvSpPr txBox="1"/>
          <p:nvPr/>
        </p:nvSpPr>
        <p:spPr>
          <a:xfrm>
            <a:off x="661180" y="252058"/>
            <a:ext cx="11127345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Власні надходження селищного бюджету </a:t>
            </a:r>
            <a:r>
              <a:rPr lang="uk-UA" sz="2800" b="1" i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Гніздичівської</a:t>
            </a:r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ТГ за 2023 рік в розрізі основних платників</a:t>
            </a:r>
          </a:p>
          <a:p>
            <a:pPr algn="ctr"/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території громади у 2023 році свою діяльність здійснювали 198 суб’єктів господарської діяльності, в тому числі 168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ФОПів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4190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B13B19-342C-7F31-DE0B-839C90871A62}"/>
              </a:ext>
            </a:extLst>
          </p:cNvPr>
          <p:cNvSpPr txBox="1"/>
          <p:nvPr/>
        </p:nvSpPr>
        <p:spPr>
          <a:xfrm>
            <a:off x="464234" y="347228"/>
            <a:ext cx="113104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Протягом</a:t>
            </a:r>
            <a:r>
              <a:rPr lang="ru-RU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2023 року </a:t>
            </a:r>
            <a:r>
              <a:rPr lang="ru-RU" sz="2800" b="1" i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отримано</a:t>
            </a:r>
            <a:r>
              <a:rPr lang="ru-RU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офіційних</a:t>
            </a:r>
            <a:r>
              <a:rPr lang="ru-RU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трансфертів</a:t>
            </a:r>
            <a:r>
              <a:rPr lang="ru-RU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 на суму </a:t>
            </a:r>
          </a:p>
          <a:p>
            <a:pPr algn="ctr"/>
            <a:r>
              <a:rPr lang="ru-RU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30 384,1 тис. грн.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7EC52D0A-76FA-120D-DD58-266C79EFE0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8590645"/>
              </p:ext>
            </p:extLst>
          </p:nvPr>
        </p:nvGraphicFramePr>
        <p:xfrm>
          <a:off x="175064" y="1092105"/>
          <a:ext cx="1155270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3062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78E49B9B-91DA-6261-7BA9-82F9A383B6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1466570"/>
              </p:ext>
            </p:extLst>
          </p:nvPr>
        </p:nvGraphicFramePr>
        <p:xfrm>
          <a:off x="589102" y="1061329"/>
          <a:ext cx="10648034" cy="5393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7F8C25A-4897-DAA2-F02B-2B20D0280CFB}"/>
              </a:ext>
            </a:extLst>
          </p:cNvPr>
          <p:cNvSpPr txBox="1"/>
          <p:nvPr/>
        </p:nvSpPr>
        <p:spPr>
          <a:xfrm>
            <a:off x="1320320" y="402981"/>
            <a:ext cx="955135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Виконання видатків селищного бюджету за 2022-2023 роки, тис. грн.</a:t>
            </a:r>
          </a:p>
        </p:txBody>
      </p:sp>
    </p:spTree>
    <p:extLst>
      <p:ext uri="{BB962C8B-B14F-4D97-AF65-F5344CB8AC3E}">
        <p14:creationId xmlns:p14="http://schemas.microsoft.com/office/powerpoint/2010/main" val="1692482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366E4DDD-DE7E-1507-65D2-E4DB33A51C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7675510"/>
              </p:ext>
            </p:extLst>
          </p:nvPr>
        </p:nvGraphicFramePr>
        <p:xfrm>
          <a:off x="276665" y="548641"/>
          <a:ext cx="11638669" cy="6491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A166715-6D54-55CE-B376-0766F9637558}"/>
              </a:ext>
            </a:extLst>
          </p:cNvPr>
          <p:cNvSpPr txBox="1"/>
          <p:nvPr/>
        </p:nvSpPr>
        <p:spPr>
          <a:xfrm>
            <a:off x="764345" y="153023"/>
            <a:ext cx="106633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bg2">
                      <a:lumMod val="60000"/>
                      <a:lumOff val="40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Sitka Heading" panose="02000505000000020004" pitchFamily="2" charset="0"/>
                <a:cs typeface="Times New Roman" panose="02020603050405020304" pitchFamily="18" charset="0"/>
              </a:rPr>
              <a:t>Виконання видатків селищного бюджету в розрізі економічної класифікації за 2023 рік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B79B6B-2149-AABD-5DF7-AF9DF7230693}"/>
              </a:ext>
            </a:extLst>
          </p:cNvPr>
          <p:cNvSpPr txBox="1"/>
          <p:nvPr/>
        </p:nvSpPr>
        <p:spPr>
          <a:xfrm>
            <a:off x="8020928" y="1145603"/>
            <a:ext cx="3894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 ОБСЯГ ВИДАТКІВ </a:t>
            </a:r>
          </a:p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74 888,9 ТИС. ГРН.</a:t>
            </a:r>
          </a:p>
        </p:txBody>
      </p:sp>
    </p:spTree>
    <p:extLst>
      <p:ext uri="{BB962C8B-B14F-4D97-AF65-F5344CB8AC3E}">
        <p14:creationId xmlns:p14="http://schemas.microsoft.com/office/powerpoint/2010/main" val="418535755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2155</TotalTime>
  <Words>2343</Words>
  <Application>Microsoft Office PowerPoint</Application>
  <PresentationFormat>Широкий екран</PresentationFormat>
  <Paragraphs>253</Paragraphs>
  <Slides>20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5" baseType="lpstr">
      <vt:lpstr>Corbel</vt:lpstr>
      <vt:lpstr>Sitka Heading</vt:lpstr>
      <vt:lpstr>Times New Roman</vt:lpstr>
      <vt:lpstr>Wingdings</vt:lpstr>
      <vt:lpstr>Базис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Вікторія Іванків</dc:creator>
  <cp:lastModifiedBy>HALUNA</cp:lastModifiedBy>
  <cp:revision>74</cp:revision>
  <dcterms:created xsi:type="dcterms:W3CDTF">2023-01-29T17:03:01Z</dcterms:created>
  <dcterms:modified xsi:type="dcterms:W3CDTF">2024-02-19T09:47:25Z</dcterms:modified>
</cp:coreProperties>
</file>